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1.svg" ContentType="image/svg+xml"/>
  <Override PartName="/ppt/media/image2.svg" ContentType="image/svg+xml"/>
  <Override PartName="/ppt/media/image3.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handoutMasterIdLst>
    <p:handoutMasterId r:id="rId62"/>
  </p:handoutMasterIdLst>
  <p:sldIdLst>
    <p:sldId id="256" r:id="rId3"/>
    <p:sldId id="261" r:id="rId5"/>
    <p:sldId id="263" r:id="rId6"/>
    <p:sldId id="281" r:id="rId7"/>
    <p:sldId id="265" r:id="rId8"/>
    <p:sldId id="262" r:id="rId9"/>
    <p:sldId id="268" r:id="rId10"/>
    <p:sldId id="309" r:id="rId11"/>
    <p:sldId id="269" r:id="rId12"/>
    <p:sldId id="270" r:id="rId13"/>
    <p:sldId id="310" r:id="rId14"/>
    <p:sldId id="271" r:id="rId15"/>
    <p:sldId id="277" r:id="rId16"/>
    <p:sldId id="279" r:id="rId17"/>
    <p:sldId id="316" r:id="rId18"/>
    <p:sldId id="317" r:id="rId19"/>
    <p:sldId id="318" r:id="rId20"/>
    <p:sldId id="319" r:id="rId21"/>
    <p:sldId id="320" r:id="rId22"/>
    <p:sldId id="321" r:id="rId23"/>
    <p:sldId id="322" r:id="rId24"/>
    <p:sldId id="323" r:id="rId25"/>
    <p:sldId id="327" r:id="rId26"/>
    <p:sldId id="324" r:id="rId27"/>
    <p:sldId id="325" r:id="rId28"/>
    <p:sldId id="326" r:id="rId29"/>
    <p:sldId id="328" r:id="rId30"/>
    <p:sldId id="329" r:id="rId31"/>
    <p:sldId id="330" r:id="rId32"/>
    <p:sldId id="331" r:id="rId33"/>
    <p:sldId id="332" r:id="rId34"/>
    <p:sldId id="333" r:id="rId35"/>
    <p:sldId id="334" r:id="rId36"/>
    <p:sldId id="335" r:id="rId37"/>
    <p:sldId id="336" r:id="rId38"/>
    <p:sldId id="337" r:id="rId39"/>
    <p:sldId id="338" r:id="rId40"/>
    <p:sldId id="339" r:id="rId41"/>
    <p:sldId id="340" r:id="rId42"/>
    <p:sldId id="341" r:id="rId43"/>
    <p:sldId id="342" r:id="rId44"/>
    <p:sldId id="343" r:id="rId45"/>
    <p:sldId id="344" r:id="rId46"/>
    <p:sldId id="345" r:id="rId47"/>
    <p:sldId id="346" r:id="rId48"/>
    <p:sldId id="347" r:id="rId49"/>
    <p:sldId id="348" r:id="rId50"/>
    <p:sldId id="349" r:id="rId51"/>
    <p:sldId id="350" r:id="rId52"/>
    <p:sldId id="357" r:id="rId53"/>
    <p:sldId id="351" r:id="rId54"/>
    <p:sldId id="352" r:id="rId55"/>
    <p:sldId id="353" r:id="rId56"/>
    <p:sldId id="354" r:id="rId57"/>
    <p:sldId id="355" r:id="rId58"/>
    <p:sldId id="356" r:id="rId59"/>
    <p:sldId id="359" r:id="rId60"/>
    <p:sldId id="358" r:id="rId61"/>
  </p:sldIdLst>
  <p:sldSz cx="12192000" cy="6858000"/>
  <p:notesSz cx="6858000" cy="9144000"/>
  <p:defaultTextStyle>
    <a:defPPr rtl="0">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83707" autoAdjust="0"/>
  </p:normalViewPr>
  <p:slideViewPr>
    <p:cSldViewPr snapToGrid="0">
      <p:cViewPr varScale="1">
        <p:scale>
          <a:sx n="63" d="100"/>
          <a:sy n="63" d="100"/>
        </p:scale>
        <p:origin x="804" y="52"/>
      </p:cViewPr>
      <p:guideLst/>
    </p:cSldViewPr>
  </p:slideViewPr>
  <p:notesTextViewPr>
    <p:cViewPr>
      <p:scale>
        <a:sx n="1" d="1"/>
        <a:sy n="1" d="1"/>
      </p:scale>
      <p:origin x="0" y="0"/>
    </p:cViewPr>
  </p:notesTextViewPr>
  <p:notesViewPr>
    <p:cSldViewPr snapToGrid="0">
      <p:cViewPr varScale="1">
        <p:scale>
          <a:sx n="99" d="100"/>
          <a:sy n="99" d="100"/>
        </p:scale>
        <p:origin x="3570" y="7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5" Type="http://schemas.openxmlformats.org/officeDocument/2006/relationships/tableStyles" Target="tableStyles.xml"/><Relationship Id="rId64" Type="http://schemas.openxmlformats.org/officeDocument/2006/relationships/viewProps" Target="viewProps.xml"/><Relationship Id="rId63" Type="http://schemas.openxmlformats.org/officeDocument/2006/relationships/presProps" Target="presProps.xml"/><Relationship Id="rId62" Type="http://schemas.openxmlformats.org/officeDocument/2006/relationships/handoutMaster" Target="handoutMasters/handoutMaster1.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zh-CN" altLang="en-US" dirty="0">
              <a:latin typeface="Microsoft YaHei UI" panose="020B0503020204020204" pitchFamily="34" charset="-122"/>
              <a:ea typeface="Microsoft YaHei UI"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1363D635-2378-4D50-90FB-C250DED80A32}" type="datetime1">
              <a:rPr lang="zh-CN" altLang="en-US" smtClean="0">
                <a:latin typeface="Microsoft YaHei UI" panose="020B0503020204020204" pitchFamily="34" charset="-122"/>
                <a:ea typeface="Microsoft YaHei UI" panose="020B0503020204020204" pitchFamily="34" charset="-122"/>
              </a:rPr>
            </a:fld>
            <a:endParaRPr lang="zh-CN" altLang="en-US" dirty="0">
              <a:latin typeface="Microsoft YaHei UI" panose="020B0503020204020204" pitchFamily="34" charset="-122"/>
              <a:ea typeface="Microsoft YaHei UI"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zh-CN" altLang="en-US" dirty="0">
              <a:latin typeface="Microsoft YaHei UI" panose="020B0503020204020204" pitchFamily="34" charset="-122"/>
              <a:ea typeface="Microsoft YaHei UI"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1C4B79F2-7C6A-497B-9A4A-8ACE18746CB2}" type="slidenum">
              <a:rPr lang="en-US" altLang="zh-CN" smtClean="0">
                <a:latin typeface="Microsoft YaHei UI" panose="020B0503020204020204" pitchFamily="34" charset="-122"/>
                <a:ea typeface="Microsoft YaHei UI" panose="020B0503020204020204" pitchFamily="34" charset="-122"/>
              </a:rPr>
            </a:fld>
            <a:endParaRPr lang="zh-CN" altLang="en-US" dirty="0">
              <a:latin typeface="Microsoft YaHei UI" panose="020B0503020204020204" pitchFamily="34" charset="-122"/>
              <a:ea typeface="Microsoft YaHei UI"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crosoft YaHei UI" panose="020B0503020204020204" pitchFamily="34" charset="-122"/>
                <a:ea typeface="Microsoft YaHei UI"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crosoft YaHei UI" panose="020B0503020204020204" pitchFamily="34" charset="-122"/>
                <a:ea typeface="Microsoft YaHei UI" panose="020B0503020204020204" pitchFamily="34" charset="-122"/>
              </a:defRPr>
            </a:lvl1pPr>
          </a:lstStyle>
          <a:p>
            <a:fld id="{E70E86DD-15E7-483C-8127-97C7DC28D095}" type="datetime1">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zh-CN" altLang="en-US" noProof="0"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zh-CN" altLang="en-US" noProof="0" dirty="0"/>
              <a:t>编辑母版文本样式</a:t>
            </a:r>
            <a:endParaRPr lang="zh-CN" altLang="en-US" noProof="0" dirty="0"/>
          </a:p>
          <a:p>
            <a:pPr lvl="1" rtl="0"/>
            <a:r>
              <a:rPr lang="zh-CN" altLang="en-US" noProof="0" dirty="0"/>
              <a:t>第二级</a:t>
            </a:r>
            <a:endParaRPr lang="zh-CN" altLang="en-US" noProof="0" dirty="0"/>
          </a:p>
          <a:p>
            <a:pPr lvl="2" rtl="0"/>
            <a:r>
              <a:rPr lang="zh-CN" altLang="en-US" noProof="0" dirty="0"/>
              <a:t>第三级</a:t>
            </a:r>
            <a:endParaRPr lang="zh-CN" altLang="en-US" noProof="0" dirty="0"/>
          </a:p>
          <a:p>
            <a:pPr lvl="3" rtl="0"/>
            <a:r>
              <a:rPr lang="zh-CN" altLang="en-US" noProof="0" dirty="0"/>
              <a:t>第四级</a:t>
            </a:r>
            <a:endParaRPr lang="zh-CN" altLang="en-US" noProof="0" dirty="0"/>
          </a:p>
          <a:p>
            <a:pPr lvl="4" rtl="0"/>
            <a:r>
              <a:rPr lang="zh-CN" altLang="en-US" noProof="0" dirty="0"/>
              <a:t>第五级</a:t>
            </a:r>
            <a:endParaRPr lang="zh-CN" altLang="en-US" noProof="0"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crosoft YaHei UI" panose="020B0503020204020204" pitchFamily="34" charset="-122"/>
                <a:ea typeface="Microsoft YaHei UI" panose="020B0503020204020204" pitchFamily="34" charset="-122"/>
              </a:defRPr>
            </a:lvl1pPr>
          </a:lstStyle>
          <a:p>
            <a:fld id="{B262A795-6F94-4A96-B820-B9038480D048}" type="slidenum">
              <a:rPr lang="en-US" altLang="zh-CN"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1pPr>
    <a:lvl2pPr marL="4572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2pPr>
    <a:lvl3pPr marL="9144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3pPr>
    <a:lvl4pPr marL="13716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4pPr>
    <a:lvl5pPr marL="18288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长方形 6"/>
          <p:cNvSpPr>
            <a:spLocks noChangeAspect="1"/>
          </p:cNvSpPr>
          <p:nvPr/>
        </p:nvSpPr>
        <p:spPr>
          <a:xfrm>
            <a:off x="231140" y="243840"/>
            <a:ext cx="11724640" cy="637793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标题 1"/>
          <p:cNvSpPr>
            <a:spLocks noGrp="1"/>
          </p:cNvSpPr>
          <p:nvPr>
            <p:ph type="ctrTitle"/>
          </p:nvPr>
        </p:nvSpPr>
        <p:spPr>
          <a:xfrm>
            <a:off x="1109980" y="882376"/>
            <a:ext cx="9966960" cy="2926080"/>
          </a:xfrm>
        </p:spPr>
        <p:txBody>
          <a:bodyPr rtlCol="0" anchor="b">
            <a:normAutofit/>
          </a:bodyPr>
          <a:lstStyle>
            <a:lvl1pPr algn="ctr">
              <a:lnSpc>
                <a:spcPct val="85000"/>
              </a:lnSpc>
              <a:defRPr sz="7200" b="1" cap="all" baseline="0">
                <a:solidFill>
                  <a:srgbClr val="FFFFFF"/>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副标题 2"/>
          <p:cNvSpPr>
            <a:spLocks noGrp="1"/>
          </p:cNvSpPr>
          <p:nvPr>
            <p:ph type="subTitle" idx="1"/>
          </p:nvPr>
        </p:nvSpPr>
        <p:spPr>
          <a:xfrm>
            <a:off x="1709530" y="3869634"/>
            <a:ext cx="8767860" cy="1388165"/>
          </a:xfrm>
        </p:spPr>
        <p:txBody>
          <a:bodyPr rtlCol="0">
            <a:normAutofit/>
          </a:bodyPr>
          <a:lstStyle>
            <a:lvl1pPr marL="0" indent="0" algn="ctr">
              <a:buNone/>
              <a:defRPr sz="2200">
                <a:solidFill>
                  <a:srgbClr val="FFFFFF"/>
                </a:solidFill>
                <a:latin typeface="Microsoft YaHei UI" panose="020B0503020204020204" pitchFamily="34" charset="-122"/>
                <a:ea typeface="Microsoft YaHei UI" panose="020B0503020204020204" pitchFamily="34" charset="-122"/>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pPr rtl="0"/>
            <a:r>
              <a:rPr lang="zh-CN" altLang="en-US" noProof="0"/>
              <a:t>单击此处编辑母版副标题样式</a:t>
            </a:r>
            <a:endParaRPr lang="zh-CN" altLang="en-US" noProof="0" dirty="0"/>
          </a:p>
        </p:txBody>
      </p:sp>
      <p:sp>
        <p:nvSpPr>
          <p:cNvPr id="4" name="日期占位符 3"/>
          <p:cNvSpPr>
            <a:spLocks noGrp="1"/>
          </p:cNvSpPr>
          <p:nvPr>
            <p:ph type="dt" sz="half" idx="10"/>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fld id="{C643B07F-1D4C-4540-999E-86D36202C0C6}" type="datetime1">
              <a:rPr lang="zh-CN" altLang="en-US" smtClean="0"/>
            </a:fld>
            <a:endParaRPr lang="zh-CN" altLang="en-US" dirty="0"/>
          </a:p>
        </p:txBody>
      </p:sp>
      <p:sp>
        <p:nvSpPr>
          <p:cNvPr id="5" name="页脚占位符 4"/>
          <p:cNvSpPr>
            <a:spLocks noGrp="1"/>
          </p:cNvSpPr>
          <p:nvPr>
            <p:ph type="ftr" sz="quarter" idx="11"/>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cxnSp>
        <p:nvCxnSpPr>
          <p:cNvPr id="8" name="直接连接符​​ 7"/>
          <p:cNvCxnSpPr/>
          <p:nvPr/>
        </p:nvCxnSpPr>
        <p:spPr>
          <a:xfrm>
            <a:off x="4213781" y="3733800"/>
            <a:ext cx="371416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垂直文本占位符 2"/>
          <p:cNvSpPr>
            <a:spLocks noGrp="1"/>
          </p:cNvSpPr>
          <p:nvPr>
            <p:ph type="body" orient="vert" idx="1"/>
          </p:nvPr>
        </p:nvSpPr>
        <p:spPr/>
        <p:txBody>
          <a:bodyPr vert="eaVert"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F8439094-95A5-4980-A2A3-89FA2435876B}" type="datetime1">
              <a:rPr lang="zh-CN" altLang="en-US" smtClean="0"/>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垂直标题 1"/>
          <p:cNvSpPr>
            <a:spLocks noGrp="1"/>
          </p:cNvSpPr>
          <p:nvPr>
            <p:ph type="title" orient="vert"/>
          </p:nvPr>
        </p:nvSpPr>
        <p:spPr>
          <a:xfrm>
            <a:off x="8724900" y="762000"/>
            <a:ext cx="2324100" cy="5410200"/>
          </a:xfrm>
        </p:spPr>
        <p:txBody>
          <a:bodyPr vert="eaVert"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垂直文本占位符 2"/>
          <p:cNvSpPr>
            <a:spLocks noGrp="1"/>
          </p:cNvSpPr>
          <p:nvPr>
            <p:ph type="body" orient="vert" idx="1"/>
          </p:nvPr>
        </p:nvSpPr>
        <p:spPr>
          <a:xfrm>
            <a:off x="1143000" y="762000"/>
            <a:ext cx="7429500" cy="5410200"/>
          </a:xfrm>
        </p:spPr>
        <p:txBody>
          <a:bodyPr vert="eaVert"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5322F546-3B99-456D-B1CF-27BD2F7FE5D2}" type="datetime1">
              <a:rPr lang="zh-CN" altLang="en-US" smtClean="0"/>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idx="1"/>
          </p:nvPr>
        </p:nvSpPr>
        <p:spPr/>
        <p:txBody>
          <a:bodyPr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E4D37FF0-D500-4819-9052-AC9C333A8832}" type="datetime1">
              <a:rPr lang="zh-CN" altLang="en-US" smtClean="0"/>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106424" y="1173575"/>
            <a:ext cx="9966960" cy="2926080"/>
          </a:xfrm>
        </p:spPr>
        <p:txBody>
          <a:bodyPr rtlCol="0" anchor="b">
            <a:noAutofit/>
          </a:bodyPr>
          <a:lstStyle>
            <a:lvl1pPr algn="ctr">
              <a:lnSpc>
                <a:spcPct val="85000"/>
              </a:lnSpc>
              <a:defRPr sz="7200" b="0" cap="all" baseline="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文本占位符 2"/>
          <p:cNvSpPr>
            <a:spLocks noGrp="1"/>
          </p:cNvSpPr>
          <p:nvPr>
            <p:ph type="body" idx="1"/>
          </p:nvPr>
        </p:nvSpPr>
        <p:spPr>
          <a:xfrm>
            <a:off x="1709928" y="4154520"/>
            <a:ext cx="8769096" cy="1363806"/>
          </a:xfrm>
        </p:spPr>
        <p:txBody>
          <a:bodyPr rtlCol="0" anchor="t">
            <a:normAutofit/>
          </a:bodyPr>
          <a:lstStyle>
            <a:lvl1pPr marL="0" indent="0" algn="ctr">
              <a:buNone/>
              <a:defRPr sz="2200">
                <a:solidFill>
                  <a:schemeClr val="accent1"/>
                </a:solidFill>
                <a:latin typeface="Microsoft YaHei UI" panose="020B0503020204020204" pitchFamily="34" charset="-122"/>
                <a:ea typeface="Microsoft YaHei UI" panose="020B0503020204020204" pitchFamily="34" charset="-12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zh-CN" altLang="en-US" noProof="0"/>
              <a:t>单击此处编辑母版文本样式</a:t>
            </a:r>
            <a:endParaRPr lang="zh-CN" altLang="en-US" noProof="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BD3CB5DD-18D0-4B93-A228-C4DB80A9C862}" type="datetime1">
              <a:rPr lang="zh-CN" altLang="en-US" smtClean="0"/>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cxnSp>
        <p:nvCxnSpPr>
          <p:cNvPr id="7" name="直接连接符 6"/>
          <p:cNvCxnSpPr/>
          <p:nvPr/>
        </p:nvCxnSpPr>
        <p:spPr>
          <a:xfrm>
            <a:off x="1981200" y="402040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标题 7"/>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sz="half" idx="1"/>
          </p:nvPr>
        </p:nvSpPr>
        <p:spPr>
          <a:xfrm>
            <a:off x="1143000" y="2057399"/>
            <a:ext cx="4754880" cy="402336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4" name="内容占位符 3"/>
          <p:cNvSpPr>
            <a:spLocks noGrp="1"/>
          </p:cNvSpPr>
          <p:nvPr>
            <p:ph sz="half" idx="2"/>
          </p:nvPr>
        </p:nvSpPr>
        <p:spPr>
          <a:xfrm>
            <a:off x="6267612" y="2057400"/>
            <a:ext cx="4754880" cy="402336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29669D3E-3884-46AC-96BE-0EB89ED52750}" type="datetime1">
              <a:rPr lang="zh-CN" altLang="en-US" smtClean="0"/>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标题 9"/>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文本占位符 2"/>
          <p:cNvSpPr>
            <a:spLocks noGrp="1"/>
          </p:cNvSpPr>
          <p:nvPr>
            <p:ph type="body" idx="1"/>
          </p:nvPr>
        </p:nvSpPr>
        <p:spPr>
          <a:xfrm>
            <a:off x="1143000" y="2001511"/>
            <a:ext cx="4754880" cy="777240"/>
          </a:xfrm>
        </p:spPr>
        <p:txBody>
          <a:bodyPr rtlCol="0" anchor="ctr"/>
          <a:lstStyle>
            <a:lvl1pPr marL="0" indent="0">
              <a:spcBef>
                <a:spcPts val="0"/>
              </a:spcBef>
              <a:buNone/>
              <a:defRPr sz="2400" b="1">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endParaRPr lang="zh-CN" altLang="en-US" noProof="0"/>
          </a:p>
        </p:txBody>
      </p:sp>
      <p:sp>
        <p:nvSpPr>
          <p:cNvPr id="4" name="内容占位符 3"/>
          <p:cNvSpPr>
            <a:spLocks noGrp="1"/>
          </p:cNvSpPr>
          <p:nvPr>
            <p:ph sz="half" idx="2"/>
          </p:nvPr>
        </p:nvSpPr>
        <p:spPr>
          <a:xfrm>
            <a:off x="1143000" y="2721483"/>
            <a:ext cx="4754880" cy="338328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5" name="文本占位符 4"/>
          <p:cNvSpPr>
            <a:spLocks noGrp="1"/>
          </p:cNvSpPr>
          <p:nvPr>
            <p:ph type="body" sz="quarter" idx="3"/>
          </p:nvPr>
        </p:nvSpPr>
        <p:spPr>
          <a:xfrm>
            <a:off x="6269173" y="1999032"/>
            <a:ext cx="4754880" cy="777240"/>
          </a:xfrm>
        </p:spPr>
        <p:txBody>
          <a:bodyPr rtlCol="0" anchor="ctr"/>
          <a:lstStyle>
            <a:lvl1pPr marL="0" indent="0">
              <a:spcBef>
                <a:spcPts val="0"/>
              </a:spcBef>
              <a:buNone/>
              <a:defRPr sz="2400" b="1">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endParaRPr lang="zh-CN" altLang="en-US" noProof="0"/>
          </a:p>
        </p:txBody>
      </p:sp>
      <p:sp>
        <p:nvSpPr>
          <p:cNvPr id="6" name="内容占位符 5"/>
          <p:cNvSpPr>
            <a:spLocks noGrp="1"/>
          </p:cNvSpPr>
          <p:nvPr>
            <p:ph sz="quarter" idx="4"/>
          </p:nvPr>
        </p:nvSpPr>
        <p:spPr>
          <a:xfrm>
            <a:off x="6269173" y="2719322"/>
            <a:ext cx="4754880" cy="338328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7" name="日期占位符 6"/>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522F1139-3645-4824-BD53-F607326A61B9}" type="datetime1">
              <a:rPr lang="zh-CN" altLang="en-US" smtClean="0"/>
            </a:fld>
            <a:endParaRPr lang="zh-CN" altLang="en-US" dirty="0"/>
          </a:p>
        </p:txBody>
      </p:sp>
      <p:sp>
        <p:nvSpPr>
          <p:cNvPr id="8" name="页脚占位符 7"/>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9" name="灯片编号占位符 8"/>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日期占位符 2"/>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3D208615-CB44-40D5-A0AD-BC9B36114A55}" type="datetime1">
              <a:rPr lang="zh-CN" altLang="en-US" smtClean="0"/>
            </a:fld>
            <a:endParaRPr lang="zh-CN" altLang="en-US" dirty="0"/>
          </a:p>
        </p:txBody>
      </p:sp>
      <p:sp>
        <p:nvSpPr>
          <p:cNvPr id="4" name="页脚占位符 3"/>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5" name="灯片编号占位符 4"/>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4854EB7C-80E3-4267-B53F-C264AD7BECE0}" type="datetime1">
              <a:rPr lang="zh-CN" altLang="en-US" smtClean="0"/>
            </a:fld>
            <a:endParaRPr lang="zh-CN" altLang="en-US" dirty="0"/>
          </a:p>
        </p:txBody>
      </p:sp>
      <p:sp>
        <p:nvSpPr>
          <p:cNvPr id="3" name="页脚占位符 2"/>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4" name="灯片编号占位符 3"/>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带标题的内容">
    <p:spTree>
      <p:nvGrpSpPr>
        <p:cNvPr id="1" name=""/>
        <p:cNvGrpSpPr/>
        <p:nvPr/>
      </p:nvGrpSpPr>
      <p:grpSpPr>
        <a:xfrm>
          <a:off x="0" y="0"/>
          <a:ext cx="0" cy="0"/>
          <a:chOff x="0" y="0"/>
          <a:chExt cx="0" cy="0"/>
        </a:xfrm>
      </p:grpSpPr>
      <p:sp>
        <p:nvSpPr>
          <p:cNvPr id="2" name="标题 1"/>
          <p:cNvSpPr>
            <a:spLocks noGrp="1"/>
          </p:cNvSpPr>
          <p:nvPr>
            <p:ph type="title"/>
          </p:nvPr>
        </p:nvSpPr>
        <p:spPr>
          <a:xfrm>
            <a:off x="1143000" y="1097280"/>
            <a:ext cx="3931920" cy="1737360"/>
          </a:xfrm>
        </p:spPr>
        <p:txBody>
          <a:bodyPr rtlCol="0" anchor="b">
            <a:noAutofit/>
          </a:bodyPr>
          <a:lstStyle>
            <a:lvl1pPr>
              <a:lnSpc>
                <a:spcPct val="90000"/>
              </a:lnSpc>
              <a:defRPr sz="4000" b="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idx="1"/>
          </p:nvPr>
        </p:nvSpPr>
        <p:spPr>
          <a:xfrm>
            <a:off x="5852159" y="1097280"/>
            <a:ext cx="5212080" cy="4663440"/>
          </a:xfrm>
        </p:spPr>
        <p:txBody>
          <a:bodyPr rtlCol="0"/>
          <a:lstStyle>
            <a:lvl1pPr>
              <a:defRPr sz="3200">
                <a:latin typeface="Microsoft YaHei UI" panose="020B0503020204020204" pitchFamily="34" charset="-122"/>
                <a:ea typeface="Microsoft YaHei UI" panose="020B0503020204020204" pitchFamily="34" charset="-122"/>
              </a:defRPr>
            </a:lvl1pPr>
            <a:lvl2pPr>
              <a:defRPr sz="2800">
                <a:latin typeface="Microsoft YaHei UI" panose="020B0503020204020204" pitchFamily="34" charset="-122"/>
                <a:ea typeface="Microsoft YaHei UI" panose="020B0503020204020204" pitchFamily="34" charset="-122"/>
              </a:defRPr>
            </a:lvl2pPr>
            <a:lvl3pPr>
              <a:defRPr sz="2400">
                <a:latin typeface="Microsoft YaHei UI" panose="020B0503020204020204" pitchFamily="34" charset="-122"/>
                <a:ea typeface="Microsoft YaHei UI" panose="020B0503020204020204" pitchFamily="34" charset="-122"/>
              </a:defRPr>
            </a:lvl3pPr>
            <a:lvl4pPr>
              <a:defRPr sz="2000">
                <a:latin typeface="Microsoft YaHei UI" panose="020B0503020204020204" pitchFamily="34" charset="-122"/>
                <a:ea typeface="Microsoft YaHei UI" panose="020B0503020204020204" pitchFamily="34" charset="-122"/>
              </a:defRPr>
            </a:lvl4pPr>
            <a:lvl5pPr>
              <a:defRPr sz="2000">
                <a:latin typeface="Microsoft YaHei UI" panose="020B0503020204020204" pitchFamily="34" charset="-122"/>
                <a:ea typeface="Microsoft YaHei UI" panose="020B0503020204020204" pitchFamily="34" charset="-122"/>
              </a:defRPr>
            </a:lvl5pPr>
            <a:lvl6pPr>
              <a:defRPr sz="2000"/>
            </a:lvl6pPr>
            <a:lvl7pPr>
              <a:defRPr sz="2000"/>
            </a:lvl7pPr>
            <a:lvl8pPr>
              <a:defRPr sz="2000"/>
            </a:lvl8pPr>
            <a:lvl9pPr>
              <a:defRPr sz="2000"/>
            </a:lvl9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4" name="文本占位符 3"/>
          <p:cNvSpPr>
            <a:spLocks noGrp="1"/>
          </p:cNvSpPr>
          <p:nvPr>
            <p:ph type="body" sz="half" idx="2"/>
          </p:nvPr>
        </p:nvSpPr>
        <p:spPr>
          <a:xfrm>
            <a:off x="1143000" y="2834640"/>
            <a:ext cx="3931920" cy="3017520"/>
          </a:xfrm>
        </p:spPr>
        <p:txBody>
          <a:bodyPr rtlCol="0">
            <a:normAutofit/>
          </a:bodyPr>
          <a:lstStyle>
            <a:lvl1pPr marL="0" indent="0">
              <a:lnSpc>
                <a:spcPct val="100000"/>
              </a:lnSpc>
              <a:spcBef>
                <a:spcPts val="1000"/>
              </a:spcBef>
              <a:buNone/>
              <a:defRPr sz="1700">
                <a:latin typeface="Microsoft YaHei UI" panose="020B0503020204020204" pitchFamily="34" charset="-122"/>
                <a:ea typeface="Microsoft YaHei UI"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zh-CN" altLang="en-US" noProof="0"/>
              <a:t>单击此处编辑母版文本样式</a:t>
            </a:r>
            <a:endParaRPr lang="zh-CN" altLang="en-US" noProof="0"/>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8DD0F495-F050-49AC-8028-2B6604CE35DE}" type="datetime1">
              <a:rPr lang="zh-CN" altLang="en-US" smtClean="0"/>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带标题的图片">
    <p:spTree>
      <p:nvGrpSpPr>
        <p:cNvPr id="1" name=""/>
        <p:cNvGrpSpPr/>
        <p:nvPr/>
      </p:nvGrpSpPr>
      <p:grpSpPr>
        <a:xfrm>
          <a:off x="0" y="0"/>
          <a:ext cx="0" cy="0"/>
          <a:chOff x="0" y="0"/>
          <a:chExt cx="0" cy="0"/>
        </a:xfrm>
      </p:grpSpPr>
      <p:sp>
        <p:nvSpPr>
          <p:cNvPr id="2" name="标题 1"/>
          <p:cNvSpPr>
            <a:spLocks noGrp="1"/>
          </p:cNvSpPr>
          <p:nvPr>
            <p:ph type="title"/>
          </p:nvPr>
        </p:nvSpPr>
        <p:spPr>
          <a:xfrm>
            <a:off x="1143000" y="1097280"/>
            <a:ext cx="3931920" cy="1737360"/>
          </a:xfrm>
        </p:spPr>
        <p:txBody>
          <a:bodyPr rtlCol="0" anchor="b">
            <a:noAutofit/>
          </a:bodyPr>
          <a:lstStyle>
            <a:lvl1pPr>
              <a:lnSpc>
                <a:spcPct val="90000"/>
              </a:lnSpc>
              <a:defRPr sz="4000" b="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图片占位符 2"/>
          <p:cNvSpPr>
            <a:spLocks noGrp="1" noChangeAspect="1"/>
          </p:cNvSpPr>
          <p:nvPr>
            <p:ph type="pic" idx="1"/>
          </p:nvPr>
        </p:nvSpPr>
        <p:spPr>
          <a:xfrm>
            <a:off x="5413248" y="1069847"/>
            <a:ext cx="6099048" cy="4800600"/>
          </a:xfrm>
        </p:spPr>
        <p:txBody>
          <a:bodyPr lIns="274320" tIns="182880" rtlCol="0" anchor="t">
            <a:normAutofit/>
          </a:bodyPr>
          <a:lstStyle>
            <a:lvl1pPr marL="0" indent="0">
              <a:buNone/>
              <a:defRPr sz="2800">
                <a:latin typeface="Microsoft YaHei UI" panose="020B0503020204020204" pitchFamily="34" charset="-122"/>
                <a:ea typeface="Microsoft YaHei UI" panose="020B0503020204020204"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zh-CN" altLang="en-US" noProof="0"/>
              <a:t>单击图标添加图片</a:t>
            </a:r>
            <a:endParaRPr lang="zh-CN" altLang="en-US" noProof="0" dirty="0"/>
          </a:p>
        </p:txBody>
      </p:sp>
      <p:sp>
        <p:nvSpPr>
          <p:cNvPr id="4" name="文本占位符 3"/>
          <p:cNvSpPr>
            <a:spLocks noGrp="1"/>
          </p:cNvSpPr>
          <p:nvPr>
            <p:ph type="body" sz="half" idx="2"/>
          </p:nvPr>
        </p:nvSpPr>
        <p:spPr>
          <a:xfrm>
            <a:off x="1143000" y="2834640"/>
            <a:ext cx="3931920" cy="2880360"/>
          </a:xfrm>
        </p:spPr>
        <p:txBody>
          <a:bodyPr rtlCol="0">
            <a:normAutofit/>
          </a:bodyPr>
          <a:lstStyle>
            <a:lvl1pPr marL="0" indent="0">
              <a:lnSpc>
                <a:spcPct val="100000"/>
              </a:lnSpc>
              <a:spcBef>
                <a:spcPts val="1000"/>
              </a:spcBef>
              <a:buNone/>
              <a:defRPr sz="1700">
                <a:latin typeface="Microsoft YaHei UI" panose="020B0503020204020204" pitchFamily="34" charset="-122"/>
                <a:ea typeface="Microsoft YaHei UI"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zh-CN" altLang="en-US" noProof="0"/>
              <a:t>单击此处编辑母版文本样式</a:t>
            </a:r>
            <a:endParaRPr lang="zh-CN" altLang="en-US" noProof="0"/>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1E4CCE92-93A9-45CB-93EB-0D8BC89697E4}" type="datetime1">
              <a:rPr lang="zh-CN" altLang="en-US" smtClean="0"/>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长方形 6"/>
          <p:cNvSpPr>
            <a:spLocks noChangeAspect="1"/>
          </p:cNvSpPr>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标题占位符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pPr rtl="0"/>
            <a:r>
              <a:rPr lang="zh-CN" altLang="en-US" noProof="0" dirty="0"/>
              <a:t>单击此处编辑母版标题样式</a:t>
            </a:r>
            <a:endParaRPr lang="zh-CN" altLang="en-US" noProof="0" dirty="0"/>
          </a:p>
        </p:txBody>
      </p:sp>
      <p:sp>
        <p:nvSpPr>
          <p:cNvPr id="3" name="文本占位符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rtl="0"/>
            <a:r>
              <a:rPr lang="zh-CN" altLang="en-US" noProof="0" dirty="0"/>
              <a:t>编辑母版文本样式</a:t>
            </a:r>
            <a:endParaRPr lang="zh-CN" altLang="en-US" noProof="0" dirty="0"/>
          </a:p>
          <a:p>
            <a:pPr lvl="1" rtl="0"/>
            <a:r>
              <a:rPr lang="zh-CN" altLang="en-US" noProof="0" dirty="0"/>
              <a:t>第二级</a:t>
            </a:r>
            <a:endParaRPr lang="zh-CN" altLang="en-US" noProof="0" dirty="0"/>
          </a:p>
          <a:p>
            <a:pPr lvl="2" rtl="0"/>
            <a:r>
              <a:rPr lang="zh-CN" altLang="en-US" noProof="0" dirty="0"/>
              <a:t>第三级</a:t>
            </a:r>
            <a:endParaRPr lang="zh-CN" altLang="en-US" noProof="0" dirty="0"/>
          </a:p>
          <a:p>
            <a:pPr lvl="3" rtl="0"/>
            <a:r>
              <a:rPr lang="zh-CN" altLang="en-US" noProof="0" dirty="0"/>
              <a:t>第四级</a:t>
            </a:r>
            <a:endParaRPr lang="zh-CN" altLang="en-US" noProof="0" dirty="0"/>
          </a:p>
          <a:p>
            <a:pPr lvl="4" rtl="0"/>
            <a:r>
              <a:rPr lang="zh-CN" altLang="en-US" noProof="0" dirty="0"/>
              <a:t>第五级</a:t>
            </a:r>
            <a:endParaRPr lang="zh-CN" altLang="en-US" noProof="0" dirty="0"/>
          </a:p>
        </p:txBody>
      </p:sp>
      <p:sp>
        <p:nvSpPr>
          <p:cNvPr id="4" name="日期占位符 3"/>
          <p:cNvSpPr>
            <a:spLocks noGrp="1"/>
          </p:cNvSpPr>
          <p:nvPr>
            <p:ph type="dt" sz="half" idx="2"/>
          </p:nvPr>
        </p:nvSpPr>
        <p:spPr>
          <a:xfrm>
            <a:off x="1142996" y="6223828"/>
            <a:ext cx="2329074" cy="365125"/>
          </a:xfrm>
          <a:prstGeom prst="rect">
            <a:avLst/>
          </a:prstGeom>
        </p:spPr>
        <p:txBody>
          <a:bodyPr vert="horz" lIns="91440" tIns="45720" rIns="91440" bIns="45720" rtlCol="0" anchor="ctr"/>
          <a:lstStyle>
            <a:lvl1pPr algn="l">
              <a:defRPr sz="1200">
                <a:solidFill>
                  <a:schemeClr val="accent1"/>
                </a:solidFill>
                <a:latin typeface="Microsoft YaHei UI" panose="020B0503020204020204" pitchFamily="34" charset="-122"/>
                <a:ea typeface="Microsoft YaHei UI" panose="020B0503020204020204" pitchFamily="34" charset="-122"/>
              </a:defRPr>
            </a:lvl1pPr>
          </a:lstStyle>
          <a:p>
            <a:fld id="{F09E1F69-A97B-455B-BA72-3104C5C7CE22}" type="datetime1">
              <a:rPr lang="zh-CN" altLang="en-US" smtClean="0"/>
            </a:fld>
            <a:endParaRPr lang="zh-CN" altLang="en-US" dirty="0"/>
          </a:p>
        </p:txBody>
      </p:sp>
      <p:sp>
        <p:nvSpPr>
          <p:cNvPr id="5" name="页脚占位符 4"/>
          <p:cNvSpPr>
            <a:spLocks noGrp="1"/>
          </p:cNvSpPr>
          <p:nvPr>
            <p:ph type="ftr" sz="quarter" idx="3"/>
          </p:nvPr>
        </p:nvSpPr>
        <p:spPr>
          <a:xfrm>
            <a:off x="3949148" y="6223828"/>
            <a:ext cx="4717774" cy="365125"/>
          </a:xfrm>
          <a:prstGeom prst="rect">
            <a:avLst/>
          </a:prstGeom>
        </p:spPr>
        <p:txBody>
          <a:bodyPr vert="horz" lIns="91440" tIns="45720" rIns="91440" bIns="45720" rtlCol="0" anchor="ctr"/>
          <a:lstStyle>
            <a:lvl1pPr algn="ctr">
              <a:defRPr sz="1200">
                <a:solidFill>
                  <a:schemeClr val="accent1"/>
                </a:solidFill>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9329530" y="6223828"/>
            <a:ext cx="1706217" cy="365125"/>
          </a:xfrm>
          <a:prstGeom prst="rect">
            <a:avLst/>
          </a:prstGeom>
        </p:spPr>
        <p:txBody>
          <a:bodyPr vert="horz" lIns="91440" tIns="45720" rIns="91440" bIns="45720" rtlCol="0" anchor="ctr"/>
          <a:lstStyle>
            <a:lvl1pPr algn="r">
              <a:defRPr sz="1200">
                <a:solidFill>
                  <a:schemeClr val="accent1"/>
                </a:solidFill>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90000"/>
        </a:lnSpc>
        <a:spcBef>
          <a:spcPct val="0"/>
        </a:spcBef>
        <a:buNone/>
        <a:defRPr sz="4400" kern="1200">
          <a:solidFill>
            <a:schemeClr val="accent1"/>
          </a:solidFill>
          <a:latin typeface="Microsoft YaHei UI" panose="020B0503020204020204" pitchFamily="34" charset="-122"/>
          <a:ea typeface="Microsoft YaHei UI" panose="020B0503020204020204" pitchFamily="34" charset="-122"/>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anose="020B0503020204020204" pitchFamily="34" charset="0"/>
        <a:buChar char="•"/>
        <a:defRPr sz="2200" kern="1200">
          <a:solidFill>
            <a:schemeClr val="accent1"/>
          </a:solidFill>
          <a:latin typeface="Microsoft YaHei UI" panose="020B0503020204020204" pitchFamily="34" charset="-122"/>
          <a:ea typeface="Microsoft YaHei UI" panose="020B0503020204020204" pitchFamily="34" charset="-122"/>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2000" kern="1200">
          <a:solidFill>
            <a:schemeClr val="accent1"/>
          </a:solidFill>
          <a:latin typeface="Microsoft YaHei UI" panose="020B0503020204020204" pitchFamily="34" charset="-122"/>
          <a:ea typeface="Microsoft YaHei UI" panose="020B0503020204020204" pitchFamily="34" charset="-122"/>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800" kern="1200">
          <a:solidFill>
            <a:schemeClr val="accent1"/>
          </a:solidFill>
          <a:latin typeface="Microsoft YaHei UI" panose="020B0503020204020204" pitchFamily="34" charset="-122"/>
          <a:ea typeface="Microsoft YaHei UI" panose="020B0503020204020204" pitchFamily="34" charset="-122"/>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icrosoft YaHei UI" panose="020B0503020204020204" pitchFamily="34" charset="-122"/>
          <a:ea typeface="Microsoft YaHei UI" panose="020B0503020204020204" pitchFamily="34" charset="-122"/>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icrosoft YaHei UI" panose="020B0503020204020204" pitchFamily="34" charset="-122"/>
          <a:ea typeface="Microsoft YaHei UI" panose="020B0503020204020204" pitchFamily="34" charset="-122"/>
          <a:cs typeface="+mn-cs"/>
        </a:defRPr>
      </a:lvl5pPr>
      <a:lvl6pPr marL="1600200" indent="-22860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6pPr>
      <a:lvl7pPr marL="1899920" indent="-22860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7pPr>
      <a:lvl8pPr marL="2200275" indent="-22860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8pPr>
      <a:lvl9pPr marL="2499995" indent="-22860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xml"/><Relationship Id="rId2" Type="http://schemas.openxmlformats.org/officeDocument/2006/relationships/image" Target="../media/image3.svg"/><Relationship Id="rId1" Type="http://schemas.openxmlformats.org/officeDocument/2006/relationships/image" Target="../media/image5.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image" Target="../media/image6.jpeg"/><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xml"/><Relationship Id="rId2" Type="http://schemas.openxmlformats.org/officeDocument/2006/relationships/image" Target="../media/image1.svg"/><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4.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4.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4.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4.pn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4.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2.xml"/><Relationship Id="rId2" Type="http://schemas.openxmlformats.org/officeDocument/2006/relationships/image" Target="../media/image3.svg"/><Relationship Id="rId1" Type="http://schemas.openxmlformats.org/officeDocument/2006/relationships/image" Target="../media/image5.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28.xml"/><Relationship Id="rId4" Type="http://schemas.openxmlformats.org/officeDocument/2006/relationships/slideLayout" Target="../slideLayouts/slideLayout2.xml"/><Relationship Id="rId3" Type="http://schemas.openxmlformats.org/officeDocument/2006/relationships/image" Target="../media/image8.jpeg"/><Relationship Id="rId2" Type="http://schemas.openxmlformats.org/officeDocument/2006/relationships/image" Target="../media/image1.png"/><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1.svg"/><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2.xml"/><Relationship Id="rId2" Type="http://schemas.openxmlformats.org/officeDocument/2006/relationships/image" Target="../media/image1.svg"/><Relationship Id="rId1" Type="http://schemas.openxmlformats.org/officeDocument/2006/relationships/image" Target="../media/image3.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4.png"/></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4.png"/></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4.png"/></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4.png"/></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4.png"/></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36.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4.png"/></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4.png"/></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39.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4.png"/></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4.png"/></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41.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4.png"/></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4.png"/></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43.xml"/><Relationship Id="rId3" Type="http://schemas.openxmlformats.org/officeDocument/2006/relationships/slideLayout" Target="../slideLayouts/slideLayout2.xml"/><Relationship Id="rId2" Type="http://schemas.openxmlformats.org/officeDocument/2006/relationships/image" Target="../media/image3.svg"/><Relationship Id="rId1" Type="http://schemas.openxmlformats.org/officeDocument/2006/relationships/image" Target="../media/image5.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5" Type="http://schemas.openxmlformats.org/officeDocument/2006/relationships/notesSlide" Target="../notesSlides/notesSlide46.xml"/><Relationship Id="rId4" Type="http://schemas.openxmlformats.org/officeDocument/2006/relationships/slideLayout" Target="../slideLayouts/slideLayout2.xml"/><Relationship Id="rId3" Type="http://schemas.openxmlformats.org/officeDocument/2006/relationships/image" Target="../media/image9.jpeg"/><Relationship Id="rId2" Type="http://schemas.openxmlformats.org/officeDocument/2006/relationships/image" Target="../media/image1.png"/><Relationship Id="rId1" Type="http://schemas.openxmlformats.org/officeDocument/2006/relationships/tags" Target="../tags/tag2.xml"/></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47.xml"/><Relationship Id="rId3" Type="http://schemas.openxmlformats.org/officeDocument/2006/relationships/slideLayout" Target="../slideLayouts/slideLayout2.xml"/><Relationship Id="rId2" Type="http://schemas.openxmlformats.org/officeDocument/2006/relationships/image" Target="../media/image1.svg"/><Relationship Id="rId1" Type="http://schemas.openxmlformats.org/officeDocument/2006/relationships/image" Target="../media/image3.png"/></Relationships>
</file>

<file path=ppt/slides/_rels/slide49.xml.rels><?xml version="1.0" encoding="UTF-8" standalone="yes"?>
<Relationships xmlns="http://schemas.openxmlformats.org/package/2006/relationships"><Relationship Id="rId4" Type="http://schemas.openxmlformats.org/officeDocument/2006/relationships/notesSlide" Target="../notesSlides/notesSlide48.xml"/><Relationship Id="rId3" Type="http://schemas.openxmlformats.org/officeDocument/2006/relationships/slideLayout" Target="../slideLayouts/slideLayout2.xml"/><Relationship Id="rId2" Type="http://schemas.openxmlformats.org/officeDocument/2006/relationships/image" Target="../media/image1.sv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4" Type="http://schemas.openxmlformats.org/officeDocument/2006/relationships/notesSlide" Target="../notesSlides/notesSlide49.xml"/><Relationship Id="rId3" Type="http://schemas.openxmlformats.org/officeDocument/2006/relationships/slideLayout" Target="../slideLayouts/slideLayout2.xml"/><Relationship Id="rId2" Type="http://schemas.openxmlformats.org/officeDocument/2006/relationships/image" Target="../media/image1.svg"/><Relationship Id="rId1" Type="http://schemas.openxmlformats.org/officeDocument/2006/relationships/image" Target="../media/image3.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4" Type="http://schemas.openxmlformats.org/officeDocument/2006/relationships/notesSlide" Target="../notesSlides/notesSlide51.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4.png"/></Relationships>
</file>

<file path=ppt/slides/_rels/slide53.xml.rels><?xml version="1.0" encoding="UTF-8" standalone="yes"?>
<Relationships xmlns="http://schemas.openxmlformats.org/package/2006/relationships"><Relationship Id="rId4" Type="http://schemas.openxmlformats.org/officeDocument/2006/relationships/notesSlide" Target="../notesSlides/notesSlide52.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4.png"/></Relationships>
</file>

<file path=ppt/slides/_rels/slide54.xml.rels><?xml version="1.0" encoding="UTF-8" standalone="yes"?>
<Relationships xmlns="http://schemas.openxmlformats.org/package/2006/relationships"><Relationship Id="rId4" Type="http://schemas.openxmlformats.org/officeDocument/2006/relationships/notesSlide" Target="../notesSlides/notesSlide53.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4.png"/></Relationships>
</file>

<file path=ppt/slides/_rels/slide55.xml.rels><?xml version="1.0" encoding="UTF-8" standalone="yes"?>
<Relationships xmlns="http://schemas.openxmlformats.org/package/2006/relationships"><Relationship Id="rId4" Type="http://schemas.openxmlformats.org/officeDocument/2006/relationships/notesSlide" Target="../notesSlides/notesSlide54.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4.png"/></Relationships>
</file>

<file path=ppt/slides/_rels/slide56.xml.rels><?xml version="1.0" encoding="UTF-8" standalone="yes"?>
<Relationships xmlns="http://schemas.openxmlformats.org/package/2006/relationships"><Relationship Id="rId4" Type="http://schemas.openxmlformats.org/officeDocument/2006/relationships/notesSlide" Target="../notesSlides/notesSlide55.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4.png"/></Relationships>
</file>

<file path=ppt/slides/_rels/slide57.xml.rels><?xml version="1.0" encoding="UTF-8" standalone="yes"?>
<Relationships xmlns="http://schemas.openxmlformats.org/package/2006/relationships"><Relationship Id="rId4" Type="http://schemas.openxmlformats.org/officeDocument/2006/relationships/notesSlide" Target="../notesSlides/notesSlide56.xml"/><Relationship Id="rId3" Type="http://schemas.openxmlformats.org/officeDocument/2006/relationships/slideLayout" Target="../slideLayouts/slideLayout2.xml"/><Relationship Id="rId2" Type="http://schemas.openxmlformats.org/officeDocument/2006/relationships/image" Target="../media/image3.svg"/><Relationship Id="rId1" Type="http://schemas.openxmlformats.org/officeDocument/2006/relationships/image" Target="../media/image5.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p:nvPr>
            <p:ph type="ctrTitle"/>
          </p:nvPr>
        </p:nvSpPr>
        <p:spPr>
          <a:xfrm>
            <a:off x="551815" y="649605"/>
            <a:ext cx="11042015" cy="3159125"/>
          </a:xfrm>
        </p:spPr>
        <p:txBody>
          <a:bodyPr/>
          <a:p>
            <a:r>
              <a:rPr lang="en-US" altLang="zh-CN"/>
              <a:t>41. </a:t>
            </a:r>
            <a:r>
              <a:rPr lang="zh-CN" altLang="en-US" u="sng"/>
              <a:t>听说教学法</a:t>
            </a:r>
            <a:endParaRPr lang="zh-CN" altLang="en-US" u="sng"/>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altLang="zh-CN" dirty="0"/>
              <a:t>41.6</a:t>
            </a:r>
            <a:r>
              <a:rPr lang="zh-CN" altLang="en-US" dirty="0"/>
              <a:t> </a:t>
            </a:r>
            <a:r>
              <a:rPr lang="zh-CN" altLang="en-US" dirty="0">
                <a:cs typeface="Tahoma" panose="020B0604030504040204" pitchFamily="34" charset="0"/>
                <a:sym typeface="+mn-ea"/>
              </a:rPr>
              <a:t>为什么学生会认为听说教学无趣？</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870172" y="465847"/>
            <a:ext cx="914400" cy="914400"/>
          </a:xfrm>
          <a:prstGeom prst="rect">
            <a:avLst/>
          </a:prstGeom>
        </p:spPr>
      </p:pic>
      <p:sp>
        <p:nvSpPr>
          <p:cNvPr id="6" name="内容占位符 5"/>
          <p:cNvSpPr>
            <a:spLocks noGrp="1"/>
          </p:cNvSpPr>
          <p:nvPr>
            <p:ph idx="1"/>
          </p:nvPr>
        </p:nvSpPr>
        <p:spPr>
          <a:xfrm>
            <a:off x="741680" y="1416293"/>
            <a:ext cx="10637520" cy="5075947"/>
          </a:xfrm>
        </p:spPr>
        <p:txBody>
          <a:bodyPr>
            <a:noAutofit/>
          </a:bodyPr>
          <a:lstStyle/>
          <a:p>
            <a:pPr marL="45720" indent="720090" algn="just">
              <a:lnSpc>
                <a:spcPct val="150000"/>
              </a:lnSpc>
              <a:spcBef>
                <a:spcPts val="0"/>
              </a:spcBef>
              <a:buNone/>
            </a:pPr>
            <a:r>
              <a:rPr lang="en-GB" altLang="zh-CN" sz="2000" dirty="0"/>
              <a:t>听说法</a:t>
            </a:r>
            <a:r>
              <a:rPr lang="zh-CN" altLang="en-GB" sz="2000" dirty="0"/>
              <a:t>的</a:t>
            </a:r>
            <a:r>
              <a:rPr lang="en-GB" altLang="zh-CN" sz="2000" dirty="0"/>
              <a:t>局限性（朱治中</a:t>
            </a:r>
            <a:r>
              <a:rPr lang="en-US" altLang="en-GB" sz="2000" dirty="0"/>
              <a:t> </a:t>
            </a:r>
            <a:r>
              <a:rPr lang="en-GB" altLang="zh-CN" sz="2000" dirty="0"/>
              <a:t>1983；林琳</a:t>
            </a:r>
            <a:r>
              <a:rPr lang="en-US" altLang="en-GB" sz="2000" dirty="0"/>
              <a:t> </a:t>
            </a:r>
            <a:r>
              <a:rPr lang="en-GB" altLang="zh-CN" sz="2000" dirty="0"/>
              <a:t>2009；舒璨</a:t>
            </a:r>
            <a:r>
              <a:rPr lang="en-US" altLang="en-GB" sz="2000" dirty="0"/>
              <a:t> </a:t>
            </a:r>
            <a:r>
              <a:rPr lang="en-GB" altLang="zh-CN" sz="2000" dirty="0"/>
              <a:t>2011）：</a:t>
            </a:r>
            <a:endParaRPr lang="en-GB" altLang="zh-CN" sz="2000" dirty="0"/>
          </a:p>
          <a:p>
            <a:pPr marL="45720" indent="720090" algn="just">
              <a:lnSpc>
                <a:spcPct val="150000"/>
              </a:lnSpc>
              <a:spcBef>
                <a:spcPts val="0"/>
              </a:spcBef>
              <a:buNone/>
            </a:pPr>
            <a:endParaRPr lang="en-GB" altLang="zh-CN" sz="2000" dirty="0"/>
          </a:p>
          <a:p>
            <a:pPr marL="45720" indent="720090" algn="just">
              <a:lnSpc>
                <a:spcPct val="150000"/>
              </a:lnSpc>
              <a:spcBef>
                <a:spcPts val="0"/>
              </a:spcBef>
              <a:buNone/>
            </a:pPr>
            <a:r>
              <a:rPr lang="en-GB" altLang="zh-CN" sz="2000" dirty="0"/>
              <a:t>首先，听说法</a:t>
            </a:r>
            <a:r>
              <a:rPr lang="zh-CN" altLang="en-GB" sz="2000" dirty="0"/>
              <a:t>以</a:t>
            </a:r>
            <a:r>
              <a:rPr lang="en-GB" altLang="zh-CN" sz="2000" dirty="0"/>
              <a:t>句型操练</a:t>
            </a:r>
            <a:r>
              <a:rPr lang="zh-CN" altLang="en-GB" sz="2000" dirty="0"/>
              <a:t>为主</a:t>
            </a:r>
            <a:r>
              <a:rPr lang="en-GB" altLang="zh-CN" sz="2000" dirty="0"/>
              <a:t>，脱离具体语境和实际的交际目的，过度机械化，不利于培养学习者在交际活动中灵活变通的交际语言能力，容易让学习者对语言学习失去兴趣。</a:t>
            </a:r>
            <a:endParaRPr lang="en-GB" altLang="zh-CN" sz="2000" dirty="0"/>
          </a:p>
          <a:p>
            <a:pPr marL="45720" indent="720090" algn="just">
              <a:lnSpc>
                <a:spcPct val="150000"/>
              </a:lnSpc>
              <a:spcBef>
                <a:spcPts val="0"/>
              </a:spcBef>
              <a:buNone/>
            </a:pPr>
            <a:endParaRPr lang="en-GB" altLang="zh-CN" sz="2000" dirty="0"/>
          </a:p>
          <a:p>
            <a:pPr marL="45720" indent="720090" algn="just">
              <a:lnSpc>
                <a:spcPct val="150000"/>
              </a:lnSpc>
              <a:spcBef>
                <a:spcPts val="0"/>
              </a:spcBef>
              <a:buNone/>
            </a:pPr>
            <a:r>
              <a:rPr lang="en-GB" altLang="zh-CN" sz="2000" dirty="0"/>
              <a:t>其次，教学过程注重机械性的操练、背诵和强记，重视刺激——反应这一行为模式，忽视了运用人脑的认知和思维能力，不利于发展学习者的创造性思维，</a:t>
            </a:r>
            <a:r>
              <a:rPr lang="zh-CN" altLang="en-GB" sz="2000" dirty="0"/>
              <a:t>使</a:t>
            </a:r>
            <a:r>
              <a:rPr lang="en-GB" altLang="zh-CN" sz="2000" dirty="0"/>
              <a:t>其对学习内容、进度和方式无法把控，不利于发挥个体的作用进行自主学习</a:t>
            </a:r>
            <a:r>
              <a:rPr lang="zh-CN" altLang="en-GB" sz="2000" dirty="0"/>
              <a:t>。</a:t>
            </a:r>
            <a:endParaRPr lang="zh-CN" altLang="en-GB" sz="2000" dirty="0"/>
          </a:p>
          <a:p>
            <a:pPr marL="45720" indent="720090" algn="just">
              <a:lnSpc>
                <a:spcPct val="150000"/>
              </a:lnSpc>
              <a:spcBef>
                <a:spcPts val="0"/>
              </a:spcBef>
              <a:buNone/>
            </a:pPr>
            <a:endParaRPr lang="zh-CN" altLang="en-GB" sz="2000" dirty="0"/>
          </a:p>
          <a:p>
            <a:pPr marL="45720" indent="720090" algn="just">
              <a:lnSpc>
                <a:spcPct val="150000"/>
              </a:lnSpc>
              <a:spcBef>
                <a:spcPts val="0"/>
              </a:spcBef>
              <a:buNone/>
            </a:pPr>
            <a:r>
              <a:rPr lang="zh-CN" altLang="en-GB" sz="2000" dirty="0"/>
              <a:t>再者，听说法过度重视语言的结构和形式，忽视语言的内容和意义，不利于培养学习者的语用能力，而且忽略外语的文化因素。</a:t>
            </a:r>
            <a:endParaRPr lang="zh-CN" altLang="en-GB" sz="20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altLang="zh-CN" dirty="0"/>
              <a:t>41.6</a:t>
            </a:r>
            <a:r>
              <a:rPr lang="zh-CN" altLang="en-US" dirty="0"/>
              <a:t> </a:t>
            </a:r>
            <a:r>
              <a:rPr lang="zh-CN" altLang="en-US" dirty="0">
                <a:cs typeface="Tahoma" panose="020B0604030504040204" pitchFamily="34" charset="0"/>
                <a:sym typeface="+mn-ea"/>
              </a:rPr>
              <a:t>为什么学生会认为听说教学无趣？</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870172" y="465847"/>
            <a:ext cx="914400" cy="914400"/>
          </a:xfrm>
          <a:prstGeom prst="rect">
            <a:avLst/>
          </a:prstGeom>
        </p:spPr>
      </p:pic>
      <p:sp>
        <p:nvSpPr>
          <p:cNvPr id="6" name="内容占位符 5"/>
          <p:cNvSpPr>
            <a:spLocks noGrp="1"/>
          </p:cNvSpPr>
          <p:nvPr>
            <p:ph idx="1"/>
          </p:nvPr>
        </p:nvSpPr>
        <p:spPr>
          <a:xfrm>
            <a:off x="741680" y="1416293"/>
            <a:ext cx="10637520" cy="5075947"/>
          </a:xfrm>
        </p:spPr>
        <p:txBody>
          <a:bodyPr>
            <a:noAutofit/>
          </a:bodyPr>
          <a:lstStyle/>
          <a:p>
            <a:pPr marL="45720" indent="720090" algn="just">
              <a:lnSpc>
                <a:spcPct val="150000"/>
              </a:lnSpc>
              <a:spcBef>
                <a:spcPts val="0"/>
              </a:spcBef>
              <a:buNone/>
            </a:pPr>
            <a:endParaRPr lang="zh-CN" altLang="en-GB" sz="2000" dirty="0"/>
          </a:p>
          <a:p>
            <a:pPr marL="45720" indent="720090" algn="just">
              <a:lnSpc>
                <a:spcPct val="150000"/>
              </a:lnSpc>
              <a:spcBef>
                <a:spcPts val="0"/>
              </a:spcBef>
              <a:buNone/>
            </a:pPr>
            <a:endParaRPr lang="zh-CN" altLang="en-GB" sz="2000" dirty="0"/>
          </a:p>
          <a:p>
            <a:pPr marL="45720" indent="720090" algn="just">
              <a:lnSpc>
                <a:spcPct val="150000"/>
              </a:lnSpc>
              <a:spcBef>
                <a:spcPts val="0"/>
              </a:spcBef>
              <a:buNone/>
            </a:pPr>
            <a:r>
              <a:rPr lang="zh-CN" altLang="en-GB" sz="2000" dirty="0"/>
              <a:t>此外，听说法限制了外语学习者对真实的语言材料的接触，对其后期语言能力的培养造成了阻碍。</a:t>
            </a:r>
            <a:endParaRPr lang="zh-CN" altLang="en-GB" sz="2000" dirty="0"/>
          </a:p>
          <a:p>
            <a:pPr marL="45720" indent="720090" algn="just">
              <a:lnSpc>
                <a:spcPct val="150000"/>
              </a:lnSpc>
              <a:spcBef>
                <a:spcPts val="0"/>
              </a:spcBef>
              <a:buNone/>
            </a:pPr>
            <a:endParaRPr lang="zh-CN" altLang="en-GB" sz="2000" dirty="0"/>
          </a:p>
          <a:p>
            <a:pPr marL="45720" indent="720090" algn="just">
              <a:lnSpc>
                <a:spcPct val="150000"/>
              </a:lnSpc>
              <a:spcBef>
                <a:spcPts val="0"/>
              </a:spcBef>
              <a:buNone/>
            </a:pPr>
            <a:r>
              <a:rPr lang="zh-CN" altLang="en-GB" sz="2000" dirty="0"/>
              <a:t>最后，听说法是一种教师起支配作用的（teacher-dominated）外语教学方法。学习者仅仅是个模仿者或被动接受者，因此不利于激发学习者学习外语的创造性和主动性。</a:t>
            </a:r>
            <a:endParaRPr lang="zh-CN" altLang="en-GB" sz="20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altLang="zh-CN" dirty="0"/>
              <a:t>41.7</a:t>
            </a:r>
            <a:r>
              <a:rPr lang="zh-CN" altLang="en-US" dirty="0"/>
              <a:t> </a:t>
            </a:r>
            <a:r>
              <a:rPr lang="zh-CN" altLang="en-US" dirty="0">
                <a:cs typeface="Tahoma" panose="020B0604030504040204" pitchFamily="34" charset="0"/>
                <a:sym typeface="+mn-ea"/>
              </a:rPr>
              <a:t>如何改善听说教学法？</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972286" y="501893"/>
            <a:ext cx="914400" cy="914400"/>
          </a:xfrm>
          <a:prstGeom prst="rect">
            <a:avLst/>
          </a:prstGeom>
        </p:spPr>
      </p:pic>
      <p:sp>
        <p:nvSpPr>
          <p:cNvPr id="6" name="内容占位符 5"/>
          <p:cNvSpPr>
            <a:spLocks noGrp="1"/>
          </p:cNvSpPr>
          <p:nvPr>
            <p:ph idx="1"/>
          </p:nvPr>
        </p:nvSpPr>
        <p:spPr>
          <a:xfrm>
            <a:off x="741680" y="1416293"/>
            <a:ext cx="10637520" cy="5075947"/>
          </a:xfrm>
        </p:spPr>
        <p:txBody>
          <a:bodyPr>
            <a:noAutofit/>
          </a:bodyPr>
          <a:lstStyle/>
          <a:p>
            <a:pPr marL="45720" indent="720090" algn="just">
              <a:lnSpc>
                <a:spcPct val="150000"/>
              </a:lnSpc>
              <a:spcBef>
                <a:spcPts val="0"/>
              </a:spcBef>
              <a:buNone/>
            </a:pPr>
            <a:r>
              <a:rPr lang="en-GB" altLang="zh-CN" sz="2000" dirty="0"/>
              <a:t>在理论层面上，语言学家 Noam Chomsky 于 1957 年发表了《句法结构》 并在 1959年发表了他对 Skinner“言语行为”的评论，这两篇论著对语言的定义和语言的习得方法做了全新的界定，提出要培养学习者的语言能力，语法是语言学习的基础，语言不是习惯结构等观点（朱治中</a:t>
            </a:r>
            <a:r>
              <a:rPr lang="en-US" altLang="en-GB" sz="2000" dirty="0"/>
              <a:t> </a:t>
            </a:r>
            <a:r>
              <a:rPr lang="en-GB" altLang="zh-CN" sz="2000" dirty="0"/>
              <a:t>1983）。</a:t>
            </a:r>
            <a:endParaRPr lang="en-GB" altLang="zh-CN" sz="2000" dirty="0"/>
          </a:p>
          <a:p>
            <a:pPr marL="45720" indent="720090" algn="just">
              <a:lnSpc>
                <a:spcPct val="150000"/>
              </a:lnSpc>
              <a:spcBef>
                <a:spcPts val="0"/>
              </a:spcBef>
              <a:buNone/>
            </a:pPr>
            <a:endParaRPr lang="en-GB" altLang="zh-CN" sz="2000" dirty="0"/>
          </a:p>
          <a:p>
            <a:pPr marL="45720" indent="720090" algn="just">
              <a:lnSpc>
                <a:spcPct val="150000"/>
              </a:lnSpc>
              <a:spcBef>
                <a:spcPts val="0"/>
              </a:spcBef>
              <a:buNone/>
            </a:pPr>
            <a:r>
              <a:rPr lang="en-GB" altLang="zh-CN" sz="2000" dirty="0"/>
              <a:t>在具体的教学操作层面上，David M.Davidson（1980）</a:t>
            </a:r>
            <a:r>
              <a:rPr lang="zh-CN" altLang="en-GB" sz="2000" dirty="0"/>
              <a:t>提出</a:t>
            </a:r>
            <a:r>
              <a:rPr lang="en-GB" altLang="zh-CN" sz="2000" dirty="0"/>
              <a:t>要用制订、理解所学语言的种种规则，最后使之内在化（internalizing）并原封不动和有创造性地使用这些规则进行交际。</a:t>
            </a:r>
            <a:endParaRPr lang="en-GB" altLang="zh-CN" sz="2000" dirty="0"/>
          </a:p>
          <a:p>
            <a:pPr marL="45720" indent="720090" algn="just">
              <a:lnSpc>
                <a:spcPct val="150000"/>
              </a:lnSpc>
              <a:spcBef>
                <a:spcPts val="0"/>
              </a:spcBef>
              <a:buNone/>
            </a:pPr>
            <a:r>
              <a:rPr lang="en-GB" altLang="zh-CN" sz="2000" dirty="0"/>
              <a:t>徐伯华（1987）指出最佳方法是将语言结构的教学与情景教学相结合，与生活实际相联系，提高学习者语言实际交流的能力，让他们意识到语言的功用，同时也增加外语学习的趣味性。</a:t>
            </a:r>
            <a:endParaRPr lang="en-GB" altLang="zh-CN" sz="20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34720" y="244867"/>
            <a:ext cx="10434320" cy="1356360"/>
          </a:xfrm>
        </p:spPr>
        <p:txBody>
          <a:bodyPr rtlCol="0"/>
          <a:lstStyle/>
          <a:p>
            <a:pPr rtl="0"/>
            <a:r>
              <a:rPr lang="en-US" altLang="zh-CN" dirty="0">
                <a:latin typeface="Microsoft YaHei UI" panose="020B0503020204020204" pitchFamily="34" charset="-122"/>
                <a:ea typeface="Microsoft YaHei UI" panose="020B0503020204020204" pitchFamily="34" charset="-122"/>
              </a:rPr>
              <a:t>41.8</a:t>
            </a:r>
            <a:r>
              <a:rPr lang="zh-CN" altLang="en-US" dirty="0"/>
              <a:t> </a:t>
            </a:r>
            <a:r>
              <a:rPr lang="zh-CN" altLang="en-US" dirty="0">
                <a:latin typeface="Microsoft YaHei UI" panose="020B0503020204020204" pitchFamily="34" charset="-122"/>
                <a:ea typeface="Microsoft YaHei UI" panose="020B0503020204020204" pitchFamily="34" charset="-122"/>
              </a:rPr>
              <a:t>结语</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p:cNvSpPr>
            <a:spLocks noGrp="1"/>
          </p:cNvSpPr>
          <p:nvPr>
            <p:ph idx="1"/>
          </p:nvPr>
        </p:nvSpPr>
        <p:spPr>
          <a:xfrm>
            <a:off x="502920" y="1601470"/>
            <a:ext cx="11043920" cy="5059680"/>
          </a:xfrm>
        </p:spPr>
        <p:txBody>
          <a:bodyPr>
            <a:normAutofit fontScale="80000"/>
          </a:bodyPr>
          <a:lstStyle/>
          <a:p>
            <a:pPr marL="45720" indent="720090" algn="just">
              <a:lnSpc>
                <a:spcPct val="150000"/>
              </a:lnSpc>
              <a:spcBef>
                <a:spcPts val="0"/>
              </a:spcBef>
              <a:buNone/>
            </a:pPr>
            <a:r>
              <a:rPr lang="en-GB" altLang="zh-CN" sz="2500" dirty="0"/>
              <a:t>听说法是特定历史条件下语言教学的产物，在教学效果上取得显著成效，在短时间内培养了大批掌握外语口语的人才，同时又因其以结构主义语言学和行为主义心理学为理论基础，所以它在外语教学中享有极高的声誉。</a:t>
            </a:r>
            <a:endParaRPr lang="en-GB" altLang="zh-CN" sz="2500" dirty="0"/>
          </a:p>
          <a:p>
            <a:pPr marL="45720" indent="720090" algn="just">
              <a:lnSpc>
                <a:spcPct val="150000"/>
              </a:lnSpc>
              <a:spcBef>
                <a:spcPts val="0"/>
              </a:spcBef>
              <a:buNone/>
            </a:pPr>
            <a:r>
              <a:rPr lang="en-GB" altLang="zh-CN" sz="2500" dirty="0"/>
              <a:t>然而，听说法也并非完美无缺，长期的教学实践暴露了它的缺陷</a:t>
            </a:r>
            <a:r>
              <a:rPr lang="zh-CN" altLang="en-GB" sz="2500" dirty="0"/>
              <a:t>。</a:t>
            </a:r>
            <a:endParaRPr lang="zh-CN" altLang="en-GB" sz="2500" dirty="0"/>
          </a:p>
          <a:p>
            <a:pPr marL="45720" indent="720090" algn="just">
              <a:lnSpc>
                <a:spcPct val="150000"/>
              </a:lnSpc>
              <a:spcBef>
                <a:spcPts val="0"/>
              </a:spcBef>
              <a:buNone/>
            </a:pPr>
            <a:r>
              <a:rPr lang="en-GB" altLang="zh-CN" sz="2500" dirty="0"/>
              <a:t>现如今，在新的社会发展背景下，要使听说法更好地适应外语人才培养的需求，</a:t>
            </a:r>
            <a:r>
              <a:rPr lang="zh-CN" altLang="en-GB" sz="2500" dirty="0"/>
              <a:t>我们要做到</a:t>
            </a:r>
            <a:r>
              <a:rPr lang="en-GB" altLang="zh-CN" sz="2500" dirty="0"/>
              <a:t>：首先，应该将听说训练置于具体的语境中，使学习者理解语言运用的真实场景；其次，要将听说与认知相结合，让学习者进行有意义的操练，而不是机械性地被动地重复；同时，外语教师要注重培养学习者的外语思维；最后，要将听、说、读、写这四项语言技能依据不同学情和不同教学大纲对学习者进行培养，而不是一味重视听说而忽略读写</a:t>
            </a:r>
            <a:r>
              <a:rPr lang="zh-CN" altLang="en-GB" sz="2500" dirty="0"/>
              <a:t>。</a:t>
            </a:r>
            <a:endParaRPr lang="zh-CN" altLang="en-GB" sz="2500" dirty="0"/>
          </a:p>
        </p:txBody>
      </p:sp>
      <p:pic>
        <p:nvPicPr>
          <p:cNvPr id="4" name="图形 3" descr="铅笔"/>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3720926" y="439703"/>
            <a:ext cx="767542" cy="767542"/>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rtlCol="0">
            <a:normAutofit/>
          </a:bodyPr>
          <a:lstStyle/>
          <a:p>
            <a:pPr rtl="0"/>
            <a:r>
              <a:rPr lang="zh-CN" altLang="en-US" u="sng" dirty="0"/>
              <a:t>感谢观看！</a:t>
            </a:r>
            <a:endParaRPr lang="zh-CN" altLang="en-US" u="sng" dirty="0">
              <a:latin typeface="Microsoft YaHei UI" panose="020B0503020204020204" pitchFamily="34" charset="-122"/>
              <a:ea typeface="Microsoft YaHei UI" panose="020B0503020204020204" pitchFamily="3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p:nvPr>
            <p:ph type="ctrTitle"/>
          </p:nvPr>
        </p:nvSpPr>
        <p:spPr>
          <a:xfrm>
            <a:off x="551815" y="649605"/>
            <a:ext cx="11042015" cy="3159125"/>
          </a:xfrm>
        </p:spPr>
        <p:txBody>
          <a:bodyPr/>
          <a:p>
            <a:r>
              <a:rPr lang="en-US" altLang="zh-CN"/>
              <a:t>42. </a:t>
            </a:r>
            <a:r>
              <a:rPr lang="zh-CN" altLang="en-US" u="sng"/>
              <a:t>认知教学法</a:t>
            </a:r>
            <a:endParaRPr lang="zh-CN" altLang="en-US" u="sng"/>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zh-CN" altLang="en-US" dirty="0">
                <a:latin typeface="Microsoft YaHei UI" panose="020B0503020204020204" pitchFamily="34" charset="-122"/>
                <a:ea typeface="Microsoft YaHei UI" panose="020B0503020204020204" pitchFamily="34" charset="-122"/>
              </a:rPr>
              <a:t>目录</a:t>
            </a:r>
            <a:endParaRPr lang="zh-CN" altLang="en-US" dirty="0">
              <a:latin typeface="Microsoft YaHei UI" panose="020B0503020204020204" pitchFamily="34" charset="-122"/>
              <a:ea typeface="Microsoft YaHei UI" panose="020B0503020204020204" pitchFamily="34" charset="-122"/>
            </a:endParaRPr>
          </a:p>
        </p:txBody>
      </p:sp>
      <p:graphicFrame>
        <p:nvGraphicFramePr>
          <p:cNvPr id="4" name="内容占位符 3"/>
          <p:cNvGraphicFramePr>
            <a:graphicFrameLocks noGrp="1"/>
          </p:cNvGraphicFramePr>
          <p:nvPr>
            <p:ph idx="1"/>
          </p:nvPr>
        </p:nvGraphicFramePr>
        <p:xfrm>
          <a:off x="796448" y="1601227"/>
          <a:ext cx="6968332" cy="4435869"/>
        </p:xfrm>
        <a:graphic>
          <a:graphicData uri="http://schemas.openxmlformats.org/drawingml/2006/table">
            <a:tbl>
              <a:tblPr firstRow="1" bandRow="1">
                <a:tableStyleId>{5C22544A-7EE6-4342-B048-85BDC9FD1C3A}</a:tableStyleId>
              </a:tblPr>
              <a:tblGrid>
                <a:gridCol w="6968332"/>
              </a:tblGrid>
              <a:tr h="472727">
                <a:tc>
                  <a:txBody>
                    <a:bodyPr/>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本节课，将学习</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endParaRPr lang="en-US"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tr>
              <a:tr h="3963142">
                <a:tc>
                  <a:txBody>
                    <a:bodyPr/>
                    <a:lstStyle/>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4</a:t>
                      </a:r>
                      <a:r>
                        <a:rPr lang="en-US" altLang="en-GB" sz="2000" dirty="0">
                          <a:latin typeface="Microsoft YaHei UI" panose="020B0503020204020204" pitchFamily="34" charset="-122"/>
                          <a:ea typeface="Microsoft YaHei UI" panose="020B0503020204020204" pitchFamily="34" charset="-122"/>
                          <a:cs typeface="Tahoma" panose="020B0604030504040204" pitchFamily="34" charset="0"/>
                        </a:rPr>
                        <a:t>2</a:t>
                      </a: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.1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故事缘起</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4</a:t>
                      </a:r>
                      <a:r>
                        <a:rPr lang="en-US" altLang="en-GB" sz="2000" dirty="0">
                          <a:latin typeface="Microsoft YaHei UI" panose="020B0503020204020204" pitchFamily="34" charset="-122"/>
                          <a:ea typeface="Microsoft YaHei UI" panose="020B0503020204020204" pitchFamily="34" charset="-122"/>
                          <a:cs typeface="Tahoma" panose="020B0604030504040204" pitchFamily="34" charset="0"/>
                        </a:rPr>
                        <a:t>2</a:t>
                      </a: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.2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故事引发的思考</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4</a:t>
                      </a:r>
                      <a:r>
                        <a:rPr lang="en-US" altLang="en-GB" sz="2000" dirty="0">
                          <a:latin typeface="Microsoft YaHei UI" panose="020B0503020204020204" pitchFamily="34" charset="-122"/>
                          <a:ea typeface="Microsoft YaHei UI" panose="020B0503020204020204" pitchFamily="34" charset="-122"/>
                          <a:cs typeface="Tahoma" panose="020B0604030504040204" pitchFamily="34" charset="0"/>
                        </a:rPr>
                        <a:t>2</a:t>
                      </a: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.3 认知法究竟是什么？</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4</a:t>
                      </a:r>
                      <a:r>
                        <a:rPr lang="en-US" altLang="en-GB" sz="2000" dirty="0">
                          <a:latin typeface="Microsoft YaHei UI" panose="020B0503020204020204" pitchFamily="34" charset="-122"/>
                          <a:ea typeface="Microsoft YaHei UI" panose="020B0503020204020204" pitchFamily="34" charset="-122"/>
                          <a:cs typeface="Tahoma" panose="020B0604030504040204" pitchFamily="34" charset="0"/>
                        </a:rPr>
                        <a:t>2</a:t>
                      </a: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.4 认知法的理论基础和要素有哪些？</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4</a:t>
                      </a:r>
                      <a:r>
                        <a:rPr lang="en-US" altLang="en-GB" sz="2000" dirty="0">
                          <a:latin typeface="Microsoft YaHei UI" panose="020B0503020204020204" pitchFamily="34" charset="-122"/>
                          <a:ea typeface="Microsoft YaHei UI" panose="020B0503020204020204" pitchFamily="34" charset="-122"/>
                          <a:cs typeface="Tahoma" panose="020B0604030504040204" pitchFamily="34" charset="0"/>
                        </a:rPr>
                        <a:t>2</a:t>
                      </a: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.5</a:t>
                      </a:r>
                      <a:r>
                        <a:rPr lang="en-US" altLang="en-GB" sz="2000" dirty="0">
                          <a:latin typeface="Microsoft YaHei UI" panose="020B0503020204020204" pitchFamily="34" charset="-122"/>
                          <a:ea typeface="Microsoft YaHei UI" panose="020B0503020204020204" pitchFamily="34" charset="-122"/>
                          <a:cs typeface="Tahoma" panose="020B0604030504040204" pitchFamily="34" charset="0"/>
                        </a:rPr>
                        <a:t> </a:t>
                      </a: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认知法的主要内容是怎样的？</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zh-CN" sz="2000" dirty="0">
                          <a:latin typeface="Microsoft YaHei UI" panose="020B0503020204020204" pitchFamily="34" charset="-122"/>
                          <a:ea typeface="Microsoft YaHei UI" panose="020B0503020204020204" pitchFamily="34" charset="-122"/>
                          <a:cs typeface="Tahoma" panose="020B0604030504040204" pitchFamily="34" charset="0"/>
                        </a:rPr>
                        <a:t>42.6 认知法有何特点和基本原则？</a:t>
                      </a:r>
                      <a:endParaRPr lang="en-US"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zh-CN" sz="2000" dirty="0">
                          <a:latin typeface="Microsoft YaHei UI" panose="020B0503020204020204" pitchFamily="34" charset="-122"/>
                          <a:ea typeface="Microsoft YaHei UI" panose="020B0503020204020204" pitchFamily="34" charset="-122"/>
                          <a:cs typeface="Tahoma" panose="020B0604030504040204" pitchFamily="34" charset="0"/>
                        </a:rPr>
                        <a:t>42.7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结语</a:t>
                      </a:r>
                      <a:endParaRPr lang="zh-CN" altLang="en-US" sz="2000"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tr>
            </a:tbl>
          </a:graphicData>
        </a:graphic>
      </p:graphicFrame>
      <p:pic>
        <p:nvPicPr>
          <p:cNvPr id="3" name="图片 2"/>
          <p:cNvPicPr>
            <a:picLocks noChangeAspect="1"/>
          </p:cNvPicPr>
          <p:nvPr/>
        </p:nvPicPr>
        <p:blipFill>
          <a:blip r:embed="rId1"/>
          <a:stretch>
            <a:fillRect/>
          </a:stretch>
        </p:blipFill>
        <p:spPr>
          <a:xfrm>
            <a:off x="2560280" y="465807"/>
            <a:ext cx="914479" cy="914479"/>
          </a:xfrm>
          <a:prstGeom prst="rect">
            <a:avLst/>
          </a:prstGeom>
        </p:spPr>
      </p:pic>
      <p:pic>
        <p:nvPicPr>
          <p:cNvPr id="100" name="图片 99"/>
          <p:cNvPicPr/>
          <p:nvPr/>
        </p:nvPicPr>
        <p:blipFill>
          <a:blip r:embed="rId2"/>
          <a:stretch>
            <a:fillRect/>
          </a:stretch>
        </p:blipFill>
        <p:spPr>
          <a:xfrm>
            <a:off x="6869430" y="1600835"/>
            <a:ext cx="5106035" cy="4436110"/>
          </a:xfrm>
          <a:prstGeom prst="rect">
            <a:avLst/>
          </a:prstGeom>
          <a:noFill/>
          <a:ln w="9525">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GB" altLang="zh-CN" dirty="0">
                <a:latin typeface="Microsoft YaHei UI" panose="020B0503020204020204" pitchFamily="34" charset="-122"/>
                <a:ea typeface="Microsoft YaHei UI" panose="020B0503020204020204" pitchFamily="34" charset="-122"/>
              </a:rPr>
              <a:t>4</a:t>
            </a:r>
            <a:r>
              <a:rPr lang="en-US" altLang="en-GB" dirty="0">
                <a:latin typeface="Microsoft YaHei UI" panose="020B0503020204020204" pitchFamily="34" charset="-122"/>
                <a:ea typeface="Microsoft YaHei UI" panose="020B0503020204020204" pitchFamily="34" charset="-122"/>
              </a:rPr>
              <a:t>2</a:t>
            </a:r>
            <a:r>
              <a:rPr lang="en-GB" altLang="zh-CN" dirty="0">
                <a:latin typeface="Microsoft YaHei UI" panose="020B0503020204020204" pitchFamily="34" charset="-122"/>
                <a:ea typeface="Microsoft YaHei UI" panose="020B0503020204020204" pitchFamily="34" charset="-122"/>
              </a:rPr>
              <a:t>.1 </a:t>
            </a:r>
            <a:r>
              <a:rPr lang="zh-CN" altLang="en-US" dirty="0">
                <a:latin typeface="Microsoft YaHei UI" panose="020B0503020204020204" pitchFamily="34" charset="-122"/>
                <a:ea typeface="Microsoft YaHei UI" panose="020B0503020204020204" pitchFamily="34" charset="-122"/>
              </a:rPr>
              <a:t>故事缘起</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会议"/>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5006344" y="465847"/>
            <a:ext cx="914400" cy="914400"/>
          </a:xfrm>
          <a:prstGeom prst="rect">
            <a:avLst/>
          </a:prstGeom>
        </p:spPr>
      </p:pic>
      <p:sp>
        <p:nvSpPr>
          <p:cNvPr id="3" name="内容占位符 2"/>
          <p:cNvSpPr>
            <a:spLocks noGrp="1"/>
          </p:cNvSpPr>
          <p:nvPr>
            <p:ph idx="1"/>
          </p:nvPr>
        </p:nvSpPr>
        <p:spPr>
          <a:xfrm>
            <a:off x="695960" y="1532255"/>
            <a:ext cx="10950575" cy="5012055"/>
          </a:xfrm>
        </p:spPr>
        <p:txBody>
          <a:bodyPr>
            <a:noAutofit/>
          </a:bodyPr>
          <a:p>
            <a:pPr marL="45720" indent="720090" algn="just">
              <a:lnSpc>
                <a:spcPct val="150000"/>
              </a:lnSpc>
              <a:spcBef>
                <a:spcPts val="0"/>
              </a:spcBef>
              <a:buNone/>
            </a:pPr>
            <a:r>
              <a:rPr lang="zh-CN" altLang="en-US" sz="2000" dirty="0"/>
              <a:t>在讲授大学新课标第三册课文《如何给人好印象（How To Give Others Good Impressions）》时，某大学的苏老师设置了丰富多样的课堂活动。比如，首先组织学生以“第一印象可靠与否”为辩题，进行英语辩论。其次，让学生列举给人留下好印象和坏印象的种种行为。接着，让学生分享其查找、搜集的有关与外国人交往的礼仪（如送欧美人礼物要注重包装，并去除价签；女士参观穆斯林地区的清真寺时，不仅要脱鞋，还必须遮盖裸露在外的皮肤）。这一系列课堂活动，不仅要求学生做好前期资料搜集工作，还要通过团队合作互补，才能获得辩论胜利。提高学生口语表达能力和现场应变能力的同时，还可扩充知识面、提升个人修养。</a:t>
            </a:r>
            <a:endParaRPr lang="zh-CN" altLang="en-US" sz="2000" dirty="0"/>
          </a:p>
          <a:p>
            <a:pPr marL="45720" indent="720090" algn="just">
              <a:lnSpc>
                <a:spcPct val="150000"/>
              </a:lnSpc>
              <a:spcBef>
                <a:spcPts val="0"/>
              </a:spcBef>
              <a:buNone/>
            </a:pPr>
            <a:r>
              <a:rPr lang="zh-CN" altLang="en-US" sz="2000" dirty="0"/>
              <a:t>苏老师运用了一种名为“认知法”的教学方法。在这种教学方法的指导下，学生对课堂教学内容充满了兴趣，他们积极参与课堂活动，踊跃分享自己所学的知识和个人简介，学习效果非常好。</a:t>
            </a:r>
            <a:endParaRPr lang="zh-CN" altLang="en-US" sz="20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GB" altLang="zh-CN" dirty="0"/>
              <a:t>4</a:t>
            </a:r>
            <a:r>
              <a:rPr lang="en-US" altLang="en-GB" dirty="0"/>
              <a:t>2</a:t>
            </a:r>
            <a:r>
              <a:rPr lang="en-GB" altLang="zh-CN" dirty="0"/>
              <a:t>.2</a:t>
            </a:r>
            <a:r>
              <a:rPr lang="zh-CN" altLang="en-US" dirty="0"/>
              <a:t> 故事引发的思考</a:t>
            </a:r>
            <a:r>
              <a:rPr lang="zh-CN" altLang="en-US" dirty="0">
                <a:latin typeface="Microsoft YaHei UI" panose="020B0503020204020204" pitchFamily="34" charset="-122"/>
                <a:ea typeface="Microsoft YaHei UI" panose="020B0503020204020204" pitchFamily="34" charset="-122"/>
              </a:rPr>
              <a:t> </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p:cNvSpPr>
            <a:spLocks noGrp="1"/>
          </p:cNvSpPr>
          <p:nvPr>
            <p:ph idx="1"/>
          </p:nvPr>
        </p:nvSpPr>
        <p:spPr>
          <a:xfrm>
            <a:off x="731520" y="1966595"/>
            <a:ext cx="10240645" cy="4271645"/>
          </a:xfrm>
        </p:spPr>
        <p:txBody>
          <a:bodyPr>
            <a:noAutofit/>
          </a:bodyPr>
          <a:lstStyle/>
          <a:p>
            <a:pPr marL="502920" indent="0" algn="l" fontAlgn="auto">
              <a:lnSpc>
                <a:spcPct val="150000"/>
              </a:lnSpc>
              <a:buFont typeface="+mj-lt"/>
              <a:buAutoNum type="arabicParenR"/>
            </a:pPr>
            <a:r>
              <a:rPr lang="zh-CN" altLang="en-US" sz="2000" dirty="0"/>
              <a:t> 认知法究竟是什么？</a:t>
            </a:r>
            <a:endParaRPr lang="zh-CN" altLang="en-US" sz="2000" dirty="0"/>
          </a:p>
          <a:p>
            <a:pPr marL="502920" indent="0" algn="l" fontAlgn="auto">
              <a:lnSpc>
                <a:spcPct val="150000"/>
              </a:lnSpc>
              <a:buFont typeface="+mj-lt"/>
              <a:buAutoNum type="arabicParenR"/>
            </a:pPr>
            <a:r>
              <a:rPr lang="en-US" altLang="zh-CN" sz="2000" dirty="0"/>
              <a:t> </a:t>
            </a:r>
            <a:r>
              <a:rPr lang="zh-CN" altLang="en-US" sz="2000" dirty="0"/>
              <a:t>它的理论基础和要素有哪些？</a:t>
            </a:r>
            <a:endParaRPr lang="zh-CN" altLang="en-US" sz="2000" dirty="0"/>
          </a:p>
          <a:p>
            <a:pPr marL="502920" indent="0" algn="l" fontAlgn="auto">
              <a:lnSpc>
                <a:spcPct val="150000"/>
              </a:lnSpc>
              <a:buFont typeface="+mj-lt"/>
              <a:buAutoNum type="arabicParenR"/>
            </a:pPr>
            <a:r>
              <a:rPr lang="en-US" altLang="en-GB" sz="2000" dirty="0"/>
              <a:t> </a:t>
            </a:r>
            <a:r>
              <a:rPr lang="en-GB" sz="2000" dirty="0"/>
              <a:t>主要内容是怎样的？</a:t>
            </a:r>
            <a:endParaRPr lang="en-GB" sz="2000" dirty="0"/>
          </a:p>
          <a:p>
            <a:pPr marL="502920" indent="0" algn="l" fontAlgn="auto">
              <a:lnSpc>
                <a:spcPct val="150000"/>
              </a:lnSpc>
              <a:buFont typeface="+mj-lt"/>
              <a:buAutoNum type="arabicParenR"/>
            </a:pPr>
            <a:r>
              <a:rPr lang="en-US" altLang="en-GB" sz="2000" dirty="0"/>
              <a:t> </a:t>
            </a:r>
            <a:r>
              <a:rPr lang="en-GB" sz="2000" dirty="0"/>
              <a:t>有</a:t>
            </a:r>
            <a:r>
              <a:rPr lang="zh-CN" altLang="en-GB" sz="2000" dirty="0"/>
              <a:t>哪些</a:t>
            </a:r>
            <a:r>
              <a:rPr lang="en-GB" sz="2000" dirty="0"/>
              <a:t>特点和基本原则呢？</a:t>
            </a:r>
            <a:endParaRPr lang="en-GB" sz="2000" dirty="0"/>
          </a:p>
        </p:txBody>
      </p:sp>
      <p:sp>
        <p:nvSpPr>
          <p:cNvPr id="3" name="思想气泡: 云 2"/>
          <p:cNvSpPr/>
          <p:nvPr/>
        </p:nvSpPr>
        <p:spPr>
          <a:xfrm>
            <a:off x="6797040" y="518160"/>
            <a:ext cx="812800" cy="670560"/>
          </a:xfrm>
          <a:prstGeom prst="cloudCallou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2" name="图片 101"/>
          <p:cNvPicPr/>
          <p:nvPr/>
        </p:nvPicPr>
        <p:blipFill>
          <a:blip r:embed="rId1"/>
          <a:stretch>
            <a:fillRect/>
          </a:stretch>
        </p:blipFill>
        <p:spPr>
          <a:xfrm>
            <a:off x="6640830" y="1966278"/>
            <a:ext cx="4800600" cy="4257675"/>
          </a:xfrm>
          <a:prstGeom prst="rect">
            <a:avLst/>
          </a:prstGeom>
          <a:noFill/>
          <a:ln w="9525">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GB" altLang="zh-CN" dirty="0"/>
              <a:t>4</a:t>
            </a:r>
            <a:r>
              <a:rPr lang="en-US" altLang="en-GB" dirty="0"/>
              <a:t>2</a:t>
            </a:r>
            <a:r>
              <a:rPr lang="en-GB" altLang="zh-CN" dirty="0"/>
              <a:t>.3</a:t>
            </a:r>
            <a:r>
              <a:rPr lang="zh-CN" altLang="en-US" dirty="0"/>
              <a:t> 认知法究竟是什么？</a:t>
            </a:r>
            <a:endParaRPr lang="en-US" altLang="zh-CN" dirty="0">
              <a:latin typeface="Microsoft YaHei UI" panose="020B0503020204020204" pitchFamily="34" charset="-122"/>
              <a:ea typeface="Microsoft YaHei UI" panose="020B0503020204020204" pitchFamily="34" charset="-122"/>
            </a:endParaRPr>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7906809" y="465847"/>
            <a:ext cx="914400" cy="914400"/>
          </a:xfrm>
          <a:prstGeom prst="rect">
            <a:avLst/>
          </a:prstGeom>
        </p:spPr>
      </p:pic>
      <p:sp>
        <p:nvSpPr>
          <p:cNvPr id="6" name="内容占位符 5"/>
          <p:cNvSpPr>
            <a:spLocks noGrp="1"/>
          </p:cNvSpPr>
          <p:nvPr>
            <p:ph idx="1"/>
          </p:nvPr>
        </p:nvSpPr>
        <p:spPr>
          <a:xfrm>
            <a:off x="643255" y="1380490"/>
            <a:ext cx="10896600" cy="5163185"/>
          </a:xfrm>
        </p:spPr>
        <p:txBody>
          <a:bodyPr>
            <a:noAutofit/>
          </a:bodyPr>
          <a:lstStyle/>
          <a:p>
            <a:pPr marL="45720" indent="457200" algn="just" fontAlgn="auto">
              <a:lnSpc>
                <a:spcPct val="150000"/>
              </a:lnSpc>
              <a:spcBef>
                <a:spcPts val="0"/>
              </a:spcBef>
              <a:buNone/>
            </a:pPr>
            <a:endParaRPr lang="en-GB" sz="2000" dirty="0"/>
          </a:p>
          <a:p>
            <a:pPr marL="45720" indent="457200" algn="just" fontAlgn="auto">
              <a:lnSpc>
                <a:spcPct val="150000"/>
              </a:lnSpc>
              <a:spcBef>
                <a:spcPts val="0"/>
              </a:spcBef>
              <a:buNone/>
            </a:pPr>
            <a:r>
              <a:rPr lang="en-GB" sz="2000" dirty="0"/>
              <a:t>认知法（Cognitive approach）产生于 20 世纪 60 年代中期的美国，代表人物是美国心理学家卡鲁尔（John.B.Carroll）（岳欣，2013）。这种教学法是作为听说法（Audio-lingual method）（王骏</a:t>
            </a:r>
            <a:r>
              <a:rPr lang="zh-CN" altLang="en-GB" sz="2000" dirty="0"/>
              <a:t>和</a:t>
            </a:r>
            <a:r>
              <a:rPr lang="en-GB" sz="2000" dirty="0"/>
              <a:t>李丹</a:t>
            </a:r>
            <a:r>
              <a:rPr lang="en-US" altLang="en-GB" sz="2000" dirty="0"/>
              <a:t> </a:t>
            </a:r>
            <a:r>
              <a:rPr lang="en-GB" sz="2000" dirty="0"/>
              <a:t>2007）的对立面而产生的。</a:t>
            </a:r>
            <a:endParaRPr lang="en-GB" sz="2000" dirty="0"/>
          </a:p>
          <a:p>
            <a:pPr marL="45720" indent="457200" algn="just" fontAlgn="auto">
              <a:lnSpc>
                <a:spcPct val="150000"/>
              </a:lnSpc>
              <a:spcBef>
                <a:spcPts val="0"/>
              </a:spcBef>
              <a:buNone/>
            </a:pPr>
            <a:endParaRPr lang="en-GB" sz="2000" dirty="0"/>
          </a:p>
          <a:p>
            <a:pPr marL="45720" indent="457200" algn="just" fontAlgn="auto">
              <a:lnSpc>
                <a:spcPct val="150000"/>
              </a:lnSpc>
              <a:spcBef>
                <a:spcPts val="0"/>
              </a:spcBef>
              <a:buNone/>
            </a:pPr>
            <a:r>
              <a:rPr lang="zh-CN" altLang="en-GB" sz="2000" dirty="0"/>
              <a:t>产生背景：20 世纪 60 年代科学技术飞速发展，国际间的政治、经济、军事、科技各个领域的激烈竞争，要求大量能够直接进行国际间科技文化交流的高水平人才；此时，美国的心理学、教育学、语言学等基础理论学科也有了很大的发展。这就为创立新的外语教学法体系提供了坚实的基础。在这种背景下，认知法便应运而生。</a:t>
            </a:r>
            <a:endParaRPr lang="zh-CN" altLang="en-GB" sz="20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zh-CN" altLang="en-US" dirty="0">
                <a:latin typeface="Microsoft YaHei UI" panose="020B0503020204020204" pitchFamily="34" charset="-122"/>
                <a:ea typeface="Microsoft YaHei UI" panose="020B0503020204020204" pitchFamily="34" charset="-122"/>
              </a:rPr>
              <a:t>目录</a:t>
            </a:r>
            <a:endParaRPr lang="zh-CN" altLang="en-US" dirty="0">
              <a:latin typeface="Microsoft YaHei UI" panose="020B0503020204020204" pitchFamily="34" charset="-122"/>
              <a:ea typeface="Microsoft YaHei UI" panose="020B0503020204020204" pitchFamily="34" charset="-122"/>
            </a:endParaRPr>
          </a:p>
        </p:txBody>
      </p:sp>
      <p:graphicFrame>
        <p:nvGraphicFramePr>
          <p:cNvPr id="4" name="内容占位符 3"/>
          <p:cNvGraphicFramePr>
            <a:graphicFrameLocks noGrp="1"/>
          </p:cNvGraphicFramePr>
          <p:nvPr>
            <p:ph idx="1"/>
          </p:nvPr>
        </p:nvGraphicFramePr>
        <p:xfrm>
          <a:off x="658018" y="1559952"/>
          <a:ext cx="6968490" cy="4435475"/>
        </p:xfrm>
        <a:graphic>
          <a:graphicData uri="http://schemas.openxmlformats.org/drawingml/2006/table">
            <a:tbl>
              <a:tblPr firstRow="1" bandRow="1">
                <a:tableStyleId>{5C22544A-7EE6-4342-B048-85BDC9FD1C3A}</a:tableStyleId>
              </a:tblPr>
              <a:tblGrid>
                <a:gridCol w="6968332"/>
              </a:tblGrid>
              <a:tr h="472440">
                <a:tc>
                  <a:txBody>
                    <a:bodyPr/>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本节课，将学习</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endParaRPr lang="en-US"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tr>
              <a:tr h="3963142">
                <a:tc>
                  <a:txBody>
                    <a:bodyPr/>
                    <a:lstStyle/>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41.1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故事缘起</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41.2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故事引发的思考</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41.3 </a:t>
                      </a:r>
                      <a:r>
                        <a:rPr lang="zh-CN" altLang="en-GB" sz="2000" dirty="0">
                          <a:latin typeface="Microsoft YaHei UI" panose="020B0503020204020204" pitchFamily="34" charset="-122"/>
                          <a:ea typeface="Microsoft YaHei UI" panose="020B0503020204020204" pitchFamily="34" charset="-122"/>
                          <a:cs typeface="Tahoma" panose="020B0604030504040204" pitchFamily="34" charset="0"/>
                        </a:rPr>
                        <a:t>听说法是如何产生的？</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41.4 </a:t>
                      </a:r>
                      <a:r>
                        <a:rPr lang="zh-CN" altLang="en-GB" sz="2000" dirty="0">
                          <a:latin typeface="Microsoft YaHei UI" panose="020B0503020204020204" pitchFamily="34" charset="-122"/>
                          <a:ea typeface="Microsoft YaHei UI" panose="020B0503020204020204" pitchFamily="34" charset="-122"/>
                          <a:cs typeface="Tahoma" panose="020B0604030504040204" pitchFamily="34" charset="0"/>
                        </a:rPr>
                        <a:t>听说法的理论依据是什么</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41.5 </a:t>
                      </a:r>
                      <a:r>
                        <a:rPr lang="zh-CN" altLang="en-GB" sz="2000" dirty="0">
                          <a:latin typeface="Microsoft YaHei UI" panose="020B0503020204020204" pitchFamily="34" charset="-122"/>
                          <a:ea typeface="Microsoft YaHei UI" panose="020B0503020204020204" pitchFamily="34" charset="-122"/>
                          <a:cs typeface="Tahoma" panose="020B0604030504040204" pitchFamily="34" charset="0"/>
                        </a:rPr>
                        <a:t>该教学法在教学上有何特点？</a:t>
                      </a:r>
                      <a:endParaRPr lang="zh-CN" altLang="en-GB"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zh-CN" sz="2000" dirty="0">
                          <a:latin typeface="Microsoft YaHei UI" panose="020B0503020204020204" pitchFamily="34" charset="-122"/>
                          <a:ea typeface="Microsoft YaHei UI" panose="020B0503020204020204" pitchFamily="34" charset="-122"/>
                          <a:cs typeface="Tahoma" panose="020B0604030504040204" pitchFamily="34" charset="0"/>
                        </a:rPr>
                        <a:t>41.6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为什么学生会认为听说教学无趣？</a:t>
                      </a:r>
                      <a:endParaRPr lang="zh-CN" altLang="en-US"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zh-CN" sz="2000" dirty="0">
                          <a:latin typeface="Microsoft YaHei UI" panose="020B0503020204020204" pitchFamily="34" charset="-122"/>
                          <a:ea typeface="Microsoft YaHei UI" panose="020B0503020204020204" pitchFamily="34" charset="-122"/>
                          <a:cs typeface="Tahoma" panose="020B0604030504040204" pitchFamily="34" charset="0"/>
                        </a:rPr>
                        <a:t>41.7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如何改善听说教学法？</a:t>
                      </a:r>
                      <a:endParaRPr lang="zh-CN" altLang="en-US"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zh-CN" sz="2000" dirty="0">
                          <a:latin typeface="Microsoft YaHei UI" panose="020B0503020204020204" pitchFamily="34" charset="-122"/>
                          <a:ea typeface="Microsoft YaHei UI" panose="020B0503020204020204" pitchFamily="34" charset="-122"/>
                          <a:cs typeface="Tahoma" panose="020B0604030504040204" pitchFamily="34" charset="0"/>
                        </a:rPr>
                        <a:t>41.8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结语</a:t>
                      </a:r>
                      <a:endParaRPr lang="zh-CN" altLang="en-US" sz="2000"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tr>
            </a:tbl>
          </a:graphicData>
        </a:graphic>
      </p:graphicFrame>
      <p:pic>
        <p:nvPicPr>
          <p:cNvPr id="3" name="图片 2"/>
          <p:cNvPicPr>
            <a:picLocks noChangeAspect="1"/>
          </p:cNvPicPr>
          <p:nvPr/>
        </p:nvPicPr>
        <p:blipFill>
          <a:blip r:embed="rId1"/>
          <a:stretch>
            <a:fillRect/>
          </a:stretch>
        </p:blipFill>
        <p:spPr>
          <a:xfrm>
            <a:off x="2560280" y="465807"/>
            <a:ext cx="914479" cy="914479"/>
          </a:xfrm>
          <a:prstGeom prst="rect">
            <a:avLst/>
          </a:prstGeom>
        </p:spPr>
      </p:pic>
      <p:pic>
        <p:nvPicPr>
          <p:cNvPr id="5" name="图片 4"/>
          <p:cNvPicPr/>
          <p:nvPr/>
        </p:nvPicPr>
        <p:blipFill>
          <a:blip r:embed="rId2"/>
          <a:srcRect l="623" t="-2178" r="-960" b="5317"/>
          <a:stretch>
            <a:fillRect/>
          </a:stretch>
        </p:blipFill>
        <p:spPr>
          <a:xfrm>
            <a:off x="7626350" y="1478280"/>
            <a:ext cx="4210685" cy="4517390"/>
          </a:xfrm>
          <a:prstGeom prst="rect">
            <a:avLst/>
          </a:prstGeom>
          <a:noFill/>
          <a:ln w="9525">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GB" altLang="zh-CN" dirty="0"/>
              <a:t>4</a:t>
            </a:r>
            <a:r>
              <a:rPr lang="en-US" altLang="en-GB" dirty="0"/>
              <a:t>2</a:t>
            </a:r>
            <a:r>
              <a:rPr lang="en-GB" altLang="zh-CN" dirty="0"/>
              <a:t>.3</a:t>
            </a:r>
            <a:r>
              <a:rPr lang="zh-CN" altLang="en-US" dirty="0"/>
              <a:t> 认知法究竟是什么？</a:t>
            </a:r>
            <a:endParaRPr lang="en-US" altLang="zh-CN" dirty="0">
              <a:latin typeface="Microsoft YaHei UI" panose="020B0503020204020204" pitchFamily="34" charset="-122"/>
              <a:ea typeface="Microsoft YaHei UI" panose="020B0503020204020204" pitchFamily="34" charset="-122"/>
            </a:endParaRPr>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7906809" y="465847"/>
            <a:ext cx="914400" cy="914400"/>
          </a:xfrm>
          <a:prstGeom prst="rect">
            <a:avLst/>
          </a:prstGeom>
        </p:spPr>
      </p:pic>
      <p:sp>
        <p:nvSpPr>
          <p:cNvPr id="6" name="内容占位符 5"/>
          <p:cNvSpPr>
            <a:spLocks noGrp="1"/>
          </p:cNvSpPr>
          <p:nvPr>
            <p:ph idx="1"/>
          </p:nvPr>
        </p:nvSpPr>
        <p:spPr>
          <a:xfrm>
            <a:off x="688340" y="1601470"/>
            <a:ext cx="10803890" cy="4977130"/>
          </a:xfrm>
        </p:spPr>
        <p:txBody>
          <a:bodyPr>
            <a:noAutofit/>
          </a:bodyPr>
          <a:lstStyle/>
          <a:p>
            <a:pPr marL="45720" indent="457200" algn="just" fontAlgn="auto">
              <a:lnSpc>
                <a:spcPct val="150000"/>
              </a:lnSpc>
              <a:spcBef>
                <a:spcPts val="0"/>
              </a:spcBef>
              <a:buNone/>
            </a:pPr>
            <a:r>
              <a:rPr lang="en-GB" sz="2000" dirty="0"/>
              <a:t>认知的根本含义，就是通过“认”的过程最终达到“知”的目的。认知过程，是指人脑通过感觉、知觉、记忆、想象和思维等各种形式，反映外界事物属性与联系的复杂心理过程，并最终达到使个体获得知识储备，形成并拓展认知能力的目的。语言认知则是指掌握语音、语法、词汇、句式结构等早期知识储备后，通过听、说、读、写四大技能的培养，达到对非母语语言的熟练掌握及应用的过程。</a:t>
            </a:r>
            <a:endParaRPr lang="en-GB" sz="2000" dirty="0"/>
          </a:p>
          <a:p>
            <a:pPr marL="45720" indent="457200" algn="just" fontAlgn="auto">
              <a:lnSpc>
                <a:spcPct val="150000"/>
              </a:lnSpc>
              <a:spcBef>
                <a:spcPts val="0"/>
              </a:spcBef>
              <a:buNone/>
            </a:pPr>
            <a:endParaRPr lang="en-GB" sz="2000" dirty="0"/>
          </a:p>
          <a:p>
            <a:pPr marL="45720" indent="457200" algn="just" fontAlgn="auto">
              <a:lnSpc>
                <a:spcPct val="150000"/>
              </a:lnSpc>
              <a:spcBef>
                <a:spcPts val="0"/>
              </a:spcBef>
              <a:buNone/>
            </a:pPr>
            <a:r>
              <a:rPr lang="en-GB" sz="2000" dirty="0"/>
              <a:t>认知法主张在第二语言教学中发挥学习者智力得到作用，通过有意识地学习语音、词汇、语法知识，理解发现掌握语言规则，并能从听、说、读、写方面全面地、创造性地运用语言，并且肯定了强调语法学习和发展智力的语法翻译法，又称为现代语法翻译法。</a:t>
            </a:r>
            <a:endParaRPr lang="en-GB" sz="2000" dirty="0"/>
          </a:p>
          <a:p>
            <a:pPr marL="45720" indent="457200" algn="just" fontAlgn="auto">
              <a:lnSpc>
                <a:spcPct val="150000"/>
              </a:lnSpc>
              <a:spcBef>
                <a:spcPts val="0"/>
              </a:spcBef>
              <a:buNone/>
            </a:pPr>
            <a:endParaRPr lang="zh-CN" altLang="en-GB" sz="20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8756" y="336942"/>
            <a:ext cx="9875520" cy="1356360"/>
          </a:xfrm>
        </p:spPr>
        <p:txBody>
          <a:bodyPr rtlCol="0"/>
          <a:lstStyle/>
          <a:p>
            <a:pPr rtl="0"/>
            <a:r>
              <a:rPr lang="en-GB" altLang="zh-CN" dirty="0"/>
              <a:t>4</a:t>
            </a:r>
            <a:r>
              <a:rPr lang="en-US" altLang="en-GB" dirty="0"/>
              <a:t>2</a:t>
            </a:r>
            <a:r>
              <a:rPr lang="en-GB" altLang="zh-CN" dirty="0"/>
              <a:t>.</a:t>
            </a:r>
            <a:r>
              <a:rPr lang="en-US" altLang="en-GB" dirty="0"/>
              <a:t>4</a:t>
            </a:r>
            <a:r>
              <a:rPr lang="zh-CN" altLang="en-US" dirty="0"/>
              <a:t> 认知法的理论基础和要素有哪些？</a:t>
            </a:r>
            <a:endParaRPr lang="en-US" altLang="zh-CN" dirty="0">
              <a:latin typeface="Microsoft YaHei UI" panose="020B0503020204020204" pitchFamily="34" charset="-122"/>
              <a:ea typeface="Microsoft YaHei UI" panose="020B0503020204020204" pitchFamily="34" charset="-122"/>
            </a:endParaRPr>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166774" y="497597"/>
            <a:ext cx="914400" cy="914400"/>
          </a:xfrm>
          <a:prstGeom prst="rect">
            <a:avLst/>
          </a:prstGeom>
        </p:spPr>
      </p:pic>
      <p:sp>
        <p:nvSpPr>
          <p:cNvPr id="6" name="内容占位符 5"/>
          <p:cNvSpPr>
            <a:spLocks noGrp="1"/>
          </p:cNvSpPr>
          <p:nvPr>
            <p:ph idx="1"/>
          </p:nvPr>
        </p:nvSpPr>
        <p:spPr>
          <a:xfrm>
            <a:off x="755650" y="1693545"/>
            <a:ext cx="10680700" cy="4715510"/>
          </a:xfrm>
        </p:spPr>
        <p:txBody>
          <a:bodyPr>
            <a:noAutofit/>
          </a:bodyPr>
          <a:lstStyle/>
          <a:p>
            <a:pPr marL="45720" indent="720090" algn="just">
              <a:lnSpc>
                <a:spcPct val="150000"/>
              </a:lnSpc>
              <a:spcBef>
                <a:spcPts val="0"/>
              </a:spcBef>
              <a:buNone/>
            </a:pPr>
            <a:r>
              <a:rPr lang="en-GB" altLang="zh-CN" sz="2000" dirty="0"/>
              <a:t>认知法的理论基础（柯文雄</a:t>
            </a:r>
            <a:r>
              <a:rPr lang="zh-CN" altLang="en-GB" sz="2000" dirty="0"/>
              <a:t>、</a:t>
            </a:r>
            <a:r>
              <a:rPr lang="en-GB" altLang="zh-CN" sz="2000" dirty="0"/>
              <a:t>杨峻茹</a:t>
            </a:r>
            <a:r>
              <a:rPr lang="zh-CN" altLang="en-GB" sz="2000" dirty="0"/>
              <a:t>和</a:t>
            </a:r>
            <a:r>
              <a:rPr lang="en-GB" altLang="zh-CN" sz="2000" dirty="0"/>
              <a:t>龙仕文</a:t>
            </a:r>
            <a:r>
              <a:rPr lang="en-US" altLang="en-GB" sz="2000" dirty="0"/>
              <a:t>  </a:t>
            </a:r>
            <a:r>
              <a:rPr lang="en-GB" altLang="zh-CN" sz="2000" dirty="0"/>
              <a:t>2012）主要有三点：</a:t>
            </a:r>
            <a:endParaRPr lang="en-GB" altLang="zh-CN" sz="2000" dirty="0"/>
          </a:p>
          <a:p>
            <a:pPr marL="45720" indent="720090" algn="just">
              <a:lnSpc>
                <a:spcPct val="150000"/>
              </a:lnSpc>
              <a:spcBef>
                <a:spcPts val="0"/>
              </a:spcBef>
              <a:buNone/>
            </a:pPr>
            <a:endParaRPr lang="en-GB" altLang="zh-CN" sz="2000" dirty="0"/>
          </a:p>
          <a:p>
            <a:pPr marL="45720" indent="720090" algn="just">
              <a:lnSpc>
                <a:spcPct val="150000"/>
              </a:lnSpc>
              <a:spcBef>
                <a:spcPts val="0"/>
              </a:spcBef>
              <a:buNone/>
            </a:pPr>
            <a:r>
              <a:rPr lang="en-GB" altLang="zh-CN" sz="2000" dirty="0"/>
              <a:t>第一，瑞士心理学家皮亚杰（Jean Piaget）所提出的认知心理学（cognitive psychology）。</a:t>
            </a:r>
            <a:endParaRPr lang="en-GB" altLang="zh-CN" sz="2000" dirty="0"/>
          </a:p>
          <a:p>
            <a:pPr marL="45720" indent="720090" algn="just">
              <a:lnSpc>
                <a:spcPct val="150000"/>
              </a:lnSpc>
              <a:spcBef>
                <a:spcPts val="0"/>
              </a:spcBef>
              <a:buNone/>
            </a:pPr>
            <a:endParaRPr lang="en-GB" altLang="zh-CN" sz="2000" dirty="0"/>
          </a:p>
          <a:p>
            <a:pPr marL="45720" indent="720090" algn="just">
              <a:lnSpc>
                <a:spcPct val="150000"/>
              </a:lnSpc>
              <a:spcBef>
                <a:spcPts val="0"/>
              </a:spcBef>
              <a:buNone/>
            </a:pPr>
            <a:r>
              <a:rPr lang="zh-CN" altLang="en-GB" sz="2000" dirty="0"/>
              <a:t>第二，美国心理学家布鲁纳（Jerome Seymour Bruner）提出的结构主义课程论（Structural curriculum theory）和发现学习论（discovery learning theory）。</a:t>
            </a:r>
            <a:endParaRPr lang="zh-CN" altLang="en-GB" sz="2000" dirty="0"/>
          </a:p>
          <a:p>
            <a:pPr marL="45720" indent="720090" algn="just">
              <a:lnSpc>
                <a:spcPct val="150000"/>
              </a:lnSpc>
              <a:spcBef>
                <a:spcPts val="0"/>
              </a:spcBef>
              <a:buNone/>
            </a:pPr>
            <a:endParaRPr lang="zh-CN" altLang="en-GB" sz="2000" dirty="0"/>
          </a:p>
          <a:p>
            <a:pPr marL="45720" indent="720090" algn="just">
              <a:lnSpc>
                <a:spcPct val="150000"/>
              </a:lnSpc>
              <a:spcBef>
                <a:spcPts val="0"/>
              </a:spcBef>
              <a:buNone/>
            </a:pPr>
            <a:r>
              <a:rPr lang="zh-CN" altLang="en-GB" sz="2000" dirty="0"/>
              <a:t>第三，美国语言学家乔姆斯基（Noam Chomsky）的语言学理论——转换生成语法（Transformational Generative Grammar）。</a:t>
            </a:r>
            <a:endParaRPr lang="zh-CN" altLang="en-GB" sz="2000" dirty="0"/>
          </a:p>
          <a:p>
            <a:pPr marL="45720" indent="720090" algn="just">
              <a:lnSpc>
                <a:spcPct val="150000"/>
              </a:lnSpc>
              <a:spcBef>
                <a:spcPts val="0"/>
              </a:spcBef>
              <a:buNone/>
            </a:pPr>
            <a:endParaRPr lang="zh-CN" altLang="en-GB" sz="20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8756" y="336942"/>
            <a:ext cx="9875520" cy="1356360"/>
          </a:xfrm>
        </p:spPr>
        <p:txBody>
          <a:bodyPr rtlCol="0"/>
          <a:lstStyle/>
          <a:p>
            <a:pPr rtl="0"/>
            <a:r>
              <a:rPr lang="en-GB" altLang="zh-CN" dirty="0"/>
              <a:t>4</a:t>
            </a:r>
            <a:r>
              <a:rPr lang="en-US" altLang="en-GB" dirty="0"/>
              <a:t>2</a:t>
            </a:r>
            <a:r>
              <a:rPr lang="en-GB" altLang="zh-CN" dirty="0"/>
              <a:t>.</a:t>
            </a:r>
            <a:r>
              <a:rPr lang="en-US" altLang="en-GB" dirty="0"/>
              <a:t>4</a:t>
            </a:r>
            <a:r>
              <a:rPr lang="zh-CN" altLang="en-US" dirty="0"/>
              <a:t> 认知法的理论基础和要素有哪些？</a:t>
            </a:r>
            <a:endParaRPr lang="en-US" altLang="zh-CN" dirty="0">
              <a:latin typeface="Microsoft YaHei UI" panose="020B0503020204020204" pitchFamily="34" charset="-122"/>
              <a:ea typeface="Microsoft YaHei UI" panose="020B0503020204020204" pitchFamily="34" charset="-122"/>
            </a:endParaRPr>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166774" y="497597"/>
            <a:ext cx="914400" cy="914400"/>
          </a:xfrm>
          <a:prstGeom prst="rect">
            <a:avLst/>
          </a:prstGeom>
        </p:spPr>
      </p:pic>
      <p:sp>
        <p:nvSpPr>
          <p:cNvPr id="6" name="内容占位符 5"/>
          <p:cNvSpPr>
            <a:spLocks noGrp="1"/>
          </p:cNvSpPr>
          <p:nvPr>
            <p:ph idx="1"/>
          </p:nvPr>
        </p:nvSpPr>
        <p:spPr>
          <a:xfrm>
            <a:off x="755650" y="1490345"/>
            <a:ext cx="10680700" cy="4898390"/>
          </a:xfrm>
        </p:spPr>
        <p:txBody>
          <a:bodyPr>
            <a:noAutofit/>
          </a:bodyPr>
          <a:lstStyle/>
          <a:p>
            <a:pPr marL="45720" indent="720090" algn="just" fontAlgn="auto">
              <a:lnSpc>
                <a:spcPct val="200000"/>
              </a:lnSpc>
              <a:spcBef>
                <a:spcPts val="0"/>
              </a:spcBef>
              <a:buNone/>
            </a:pPr>
            <a:r>
              <a:rPr lang="zh-CN" altLang="en-GB" sz="2000" dirty="0"/>
              <a:t>认知法包含三个要素，第一，外语教学要以学生为中心；第二，学习外语的方式应是SR，而非 S→R；第三，规则性和创造性。</a:t>
            </a:r>
            <a:endParaRPr lang="zh-CN" altLang="en-GB" sz="2000" dirty="0"/>
          </a:p>
          <a:p>
            <a:pPr marL="45720" indent="720090" algn="just" fontAlgn="auto">
              <a:lnSpc>
                <a:spcPct val="200000"/>
              </a:lnSpc>
              <a:spcBef>
                <a:spcPts val="0"/>
              </a:spcBef>
              <a:buNone/>
            </a:pPr>
            <a:r>
              <a:rPr lang="zh-CN" altLang="en-GB" sz="2000" dirty="0"/>
              <a:t>认知法认为，外语教学应以学生为主，教师为辅。在教学过程中，教师不应采取灌输式教学，而应为学生提供足够的学习背景知识，让学生自己进行“发现学习”。</a:t>
            </a:r>
            <a:endParaRPr lang="zh-CN" altLang="en-GB" sz="2000" dirty="0"/>
          </a:p>
          <a:p>
            <a:pPr marL="45720" indent="720090" algn="just" fontAlgn="auto">
              <a:lnSpc>
                <a:spcPct val="200000"/>
              </a:lnSpc>
              <a:spcBef>
                <a:spcPts val="0"/>
              </a:spcBef>
              <a:buNone/>
            </a:pPr>
            <a:r>
              <a:rPr lang="zh-CN" altLang="en-GB" sz="2000" dirty="0"/>
              <a:t>此外，外语学习不是刺激——反应型的学习（S→R），而应是外界刺激与主体反应双向交流的关系（SR）。</a:t>
            </a:r>
            <a:endParaRPr lang="zh-CN" altLang="en-GB" sz="2000" dirty="0"/>
          </a:p>
          <a:p>
            <a:pPr marL="45720" indent="720090" algn="just" fontAlgn="auto">
              <a:lnSpc>
                <a:spcPct val="200000"/>
              </a:lnSpc>
              <a:spcBef>
                <a:spcPts val="0"/>
              </a:spcBef>
              <a:buNone/>
            </a:pPr>
            <a:r>
              <a:rPr lang="zh-CN" altLang="en-GB" sz="2000" dirty="0"/>
              <a:t>而规则性与创造性，即学习语言应该从学习语言的规则入手，应用语言的规则，进而创造性的使用语言。</a:t>
            </a:r>
            <a:endParaRPr lang="zh-CN" altLang="en-GB" sz="20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altLang="zh-CN" dirty="0"/>
              <a:t>42.5</a:t>
            </a:r>
            <a:r>
              <a:rPr lang="zh-CN" altLang="en-US" dirty="0"/>
              <a:t> 认知法的主要内容是怎样的？</a:t>
            </a:r>
            <a:endParaRPr lang="zh-CN" altLang="en-US" dirty="0"/>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972286" y="465847"/>
            <a:ext cx="914400" cy="914400"/>
          </a:xfrm>
          <a:prstGeom prst="rect">
            <a:avLst/>
          </a:prstGeom>
        </p:spPr>
      </p:pic>
      <p:sp>
        <p:nvSpPr>
          <p:cNvPr id="6" name="内容占位符 5"/>
          <p:cNvSpPr>
            <a:spLocks noGrp="1"/>
          </p:cNvSpPr>
          <p:nvPr>
            <p:ph idx="1"/>
          </p:nvPr>
        </p:nvSpPr>
        <p:spPr>
          <a:xfrm>
            <a:off x="473075" y="1899920"/>
            <a:ext cx="11246485" cy="4047490"/>
          </a:xfrm>
        </p:spPr>
        <p:txBody>
          <a:bodyPr>
            <a:noAutofit/>
          </a:bodyPr>
          <a:lstStyle/>
          <a:p>
            <a:pPr marL="45720" indent="720090" algn="just" fontAlgn="auto">
              <a:lnSpc>
                <a:spcPct val="150000"/>
              </a:lnSpc>
              <a:spcBef>
                <a:spcPts val="0"/>
              </a:spcBef>
              <a:buNone/>
            </a:pPr>
            <a:r>
              <a:rPr lang="en-GB" sz="2000" dirty="0"/>
              <a:t>认知法把外语教学过程分为三个阶段（赵万长</a:t>
            </a:r>
            <a:r>
              <a:rPr lang="en-US" altLang="en-GB" sz="2000" dirty="0"/>
              <a:t> </a:t>
            </a:r>
            <a:r>
              <a:rPr lang="en-GB" sz="2000" dirty="0"/>
              <a:t>2001）</a:t>
            </a:r>
            <a:r>
              <a:rPr lang="zh-CN" altLang="en-GB" sz="2000" dirty="0"/>
              <a:t>：</a:t>
            </a:r>
            <a:endParaRPr lang="zh-CN" altLang="en-GB" sz="2000" dirty="0"/>
          </a:p>
          <a:p>
            <a:pPr marL="45720" indent="720090" algn="just" fontAlgn="auto">
              <a:lnSpc>
                <a:spcPct val="150000"/>
              </a:lnSpc>
              <a:spcBef>
                <a:spcPts val="0"/>
              </a:spcBef>
              <a:buNone/>
            </a:pPr>
            <a:endParaRPr lang="zh-CN" altLang="en-GB" sz="2000" dirty="0"/>
          </a:p>
          <a:p>
            <a:pPr marL="45720" indent="720090" algn="just" fontAlgn="auto">
              <a:lnSpc>
                <a:spcPct val="150000"/>
              </a:lnSpc>
              <a:spcBef>
                <a:spcPts val="0"/>
              </a:spcBef>
              <a:buNone/>
            </a:pPr>
            <a:r>
              <a:rPr lang="en-GB" sz="2000" dirty="0">
                <a:sym typeface="+mn-ea"/>
              </a:rPr>
              <a:t>语言的理解（comprehension）</a:t>
            </a:r>
            <a:r>
              <a:rPr lang="zh-CN" altLang="en-GB" sz="2000" dirty="0">
                <a:sym typeface="+mn-ea"/>
              </a:rPr>
              <a:t>：理解所提供的语言材料和语言规则的意</a:t>
            </a:r>
            <a:r>
              <a:rPr lang="en-GB" sz="2000" dirty="0">
                <a:sym typeface="+mn-ea"/>
              </a:rPr>
              <a:t>义、构成和用法。</a:t>
            </a:r>
            <a:endParaRPr lang="en-GB" sz="2000" dirty="0">
              <a:sym typeface="+mn-ea"/>
            </a:endParaRPr>
          </a:p>
          <a:p>
            <a:pPr marL="45720" indent="720090" algn="just" fontAlgn="auto">
              <a:lnSpc>
                <a:spcPct val="150000"/>
              </a:lnSpc>
              <a:spcBef>
                <a:spcPts val="0"/>
              </a:spcBef>
              <a:buNone/>
            </a:pPr>
            <a:endParaRPr lang="en-GB" sz="2000" dirty="0">
              <a:sym typeface="+mn-ea"/>
            </a:endParaRPr>
          </a:p>
          <a:p>
            <a:pPr marL="45720" indent="720090" algn="just" fontAlgn="auto">
              <a:lnSpc>
                <a:spcPct val="150000"/>
              </a:lnSpc>
              <a:spcBef>
                <a:spcPts val="0"/>
              </a:spcBef>
              <a:buNone/>
            </a:pPr>
            <a:r>
              <a:rPr lang="en-GB" sz="2000" dirty="0">
                <a:sym typeface="+mn-ea"/>
              </a:rPr>
              <a:t>语言能力（competence）</a:t>
            </a:r>
            <a:r>
              <a:rPr lang="zh-CN" altLang="en-GB" sz="2000" dirty="0">
                <a:sym typeface="+mn-ea"/>
              </a:rPr>
              <a:t>：理解语言知识、规则，还要具有正确使用语言</a:t>
            </a:r>
            <a:r>
              <a:rPr lang="en-GB" sz="2000" dirty="0">
                <a:sym typeface="+mn-ea"/>
              </a:rPr>
              <a:t>的能力。</a:t>
            </a:r>
            <a:endParaRPr lang="en-GB" sz="2000" dirty="0">
              <a:sym typeface="+mn-ea"/>
            </a:endParaRPr>
          </a:p>
          <a:p>
            <a:pPr marL="45720" indent="720090" algn="just" fontAlgn="auto">
              <a:lnSpc>
                <a:spcPct val="150000"/>
              </a:lnSpc>
              <a:spcBef>
                <a:spcPts val="0"/>
              </a:spcBef>
              <a:buNone/>
            </a:pPr>
            <a:endParaRPr lang="en-GB" sz="2000" dirty="0">
              <a:sym typeface="+mn-ea"/>
            </a:endParaRPr>
          </a:p>
          <a:p>
            <a:pPr marL="45720" indent="720090" algn="just" fontAlgn="auto">
              <a:lnSpc>
                <a:spcPct val="150000"/>
              </a:lnSpc>
              <a:spcBef>
                <a:spcPts val="0"/>
              </a:spcBef>
              <a:buNone/>
            </a:pPr>
            <a:r>
              <a:rPr lang="en-GB" sz="2000" dirty="0">
                <a:sym typeface="+mn-ea"/>
              </a:rPr>
              <a:t>语言运用（performance）</a:t>
            </a:r>
            <a:r>
              <a:rPr lang="zh-CN" altLang="en-GB" sz="2000" dirty="0">
                <a:sym typeface="+mn-ea"/>
              </a:rPr>
              <a:t>：培养学生运用所学的语言材料进行听、说、读、写外语的能力。</a:t>
            </a:r>
            <a:endParaRPr lang="zh-CN" altLang="en-GB" sz="2000" dirty="0">
              <a:sym typeface="+mn-ea"/>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altLang="zh-CN" dirty="0"/>
              <a:t>42.6 认知法有何特点和基本原则？</a:t>
            </a:r>
            <a:endParaRPr lang="en-US" altLang="zh-CN" dirty="0"/>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972286" y="465847"/>
            <a:ext cx="914400" cy="914400"/>
          </a:xfrm>
          <a:prstGeom prst="rect">
            <a:avLst/>
          </a:prstGeom>
        </p:spPr>
      </p:pic>
      <p:sp>
        <p:nvSpPr>
          <p:cNvPr id="6" name="内容占位符 5"/>
          <p:cNvSpPr>
            <a:spLocks noGrp="1"/>
          </p:cNvSpPr>
          <p:nvPr>
            <p:ph idx="1"/>
          </p:nvPr>
        </p:nvSpPr>
        <p:spPr>
          <a:xfrm>
            <a:off x="508635" y="1451610"/>
            <a:ext cx="10858500" cy="4635500"/>
          </a:xfrm>
        </p:spPr>
        <p:txBody>
          <a:bodyPr>
            <a:noAutofit/>
          </a:bodyPr>
          <a:lstStyle/>
          <a:p>
            <a:pPr marL="45720" indent="720090" algn="just" fontAlgn="auto">
              <a:lnSpc>
                <a:spcPts val="4000"/>
              </a:lnSpc>
              <a:spcBef>
                <a:spcPts val="0"/>
              </a:spcBef>
              <a:buNone/>
            </a:pPr>
            <a:r>
              <a:rPr lang="zh-CN" altLang="en-GB" sz="2000" dirty="0"/>
              <a:t>认知法有以下 8 方面的主要特征（岳欣和马海燕</a:t>
            </a:r>
            <a:r>
              <a:rPr lang="en-US" altLang="zh-CN" sz="2000" dirty="0"/>
              <a:t> </a:t>
            </a:r>
            <a:r>
              <a:rPr lang="zh-CN" altLang="en-GB" sz="2000" dirty="0"/>
              <a:t>2006）：</a:t>
            </a:r>
            <a:endParaRPr lang="zh-CN" altLang="en-GB" sz="2000" dirty="0"/>
          </a:p>
          <a:p>
            <a:pPr marL="45720" indent="720090" algn="just" fontAlgn="auto">
              <a:lnSpc>
                <a:spcPts val="4000"/>
              </a:lnSpc>
              <a:spcBef>
                <a:spcPts val="0"/>
              </a:spcBef>
              <a:buNone/>
            </a:pPr>
            <a:r>
              <a:rPr lang="zh-CN" altLang="en-GB" sz="2000" dirty="0"/>
              <a:t>（1）以学生为中心，教师的作用是激发兴趣，提供指导，为学生提供机会和情景。</a:t>
            </a:r>
            <a:endParaRPr lang="zh-CN" altLang="en-GB" sz="2000" dirty="0"/>
          </a:p>
          <a:p>
            <a:pPr marL="45720" indent="720090" algn="just" fontAlgn="auto">
              <a:lnSpc>
                <a:spcPts val="4000"/>
              </a:lnSpc>
              <a:spcBef>
                <a:spcPts val="0"/>
              </a:spcBef>
              <a:buNone/>
            </a:pPr>
            <a:r>
              <a:rPr lang="zh-CN" altLang="en-GB" sz="2000" dirty="0"/>
              <a:t>（2）注重发展学生的语言能力。</a:t>
            </a:r>
            <a:endParaRPr lang="zh-CN" altLang="en-GB" sz="2000" dirty="0"/>
          </a:p>
          <a:p>
            <a:pPr marL="45720" indent="720090" algn="just" fontAlgn="auto">
              <a:lnSpc>
                <a:spcPts val="4000"/>
              </a:lnSpc>
              <a:spcBef>
                <a:spcPts val="0"/>
              </a:spcBef>
              <a:buNone/>
            </a:pPr>
            <a:r>
              <a:rPr lang="zh-CN" altLang="en-GB" sz="2000" dirty="0"/>
              <a:t>（3）注重理解，反对机械性的死记硬背。</a:t>
            </a:r>
            <a:endParaRPr lang="zh-CN" altLang="en-GB" sz="2000" dirty="0"/>
          </a:p>
          <a:p>
            <a:pPr marL="45720" indent="720090" algn="just" fontAlgn="auto">
              <a:lnSpc>
                <a:spcPts val="4000"/>
              </a:lnSpc>
              <a:spcBef>
                <a:spcPts val="0"/>
              </a:spcBef>
              <a:buNone/>
            </a:pPr>
            <a:r>
              <a:rPr lang="zh-CN" altLang="en-GB" sz="2000" dirty="0"/>
              <a:t>（4）主张进行听说读写的全面训练，听说读写齐头并进，全面发展。</a:t>
            </a:r>
            <a:endParaRPr lang="zh-CN" altLang="en-GB" sz="2000" dirty="0"/>
          </a:p>
          <a:p>
            <a:pPr marL="45720" indent="720090" algn="just" fontAlgn="auto">
              <a:lnSpc>
                <a:spcPts val="4000"/>
              </a:lnSpc>
              <a:spcBef>
                <a:spcPts val="0"/>
              </a:spcBef>
              <a:buNone/>
            </a:pPr>
            <a:r>
              <a:rPr lang="zh-CN" altLang="en-GB" sz="2000" dirty="0"/>
              <a:t>（5）容忍学生的语言错误。</a:t>
            </a:r>
            <a:endParaRPr lang="zh-CN" altLang="en-GB" sz="2000" dirty="0"/>
          </a:p>
          <a:p>
            <a:pPr marL="45720" indent="720090" algn="just" fontAlgn="auto">
              <a:lnSpc>
                <a:spcPts val="4000"/>
              </a:lnSpc>
              <a:spcBef>
                <a:spcPts val="0"/>
              </a:spcBef>
              <a:buNone/>
            </a:pPr>
            <a:r>
              <a:rPr lang="zh-CN" altLang="en-GB" sz="2000" dirty="0"/>
              <a:t>（6）通过母语与目的语的对比分析，确定学习的重点和难点。</a:t>
            </a:r>
            <a:endParaRPr lang="zh-CN" altLang="en-GB" sz="2000" dirty="0"/>
          </a:p>
          <a:p>
            <a:pPr marL="45720" indent="720090" algn="just" fontAlgn="auto">
              <a:lnSpc>
                <a:spcPts val="4000"/>
              </a:lnSpc>
              <a:spcBef>
                <a:spcPts val="0"/>
              </a:spcBef>
              <a:buNone/>
            </a:pPr>
            <a:r>
              <a:rPr lang="zh-CN" altLang="en-GB" sz="2000" dirty="0"/>
              <a:t>（7）必要时可利用母语。</a:t>
            </a:r>
            <a:endParaRPr lang="zh-CN" altLang="en-GB" sz="2000" dirty="0"/>
          </a:p>
          <a:p>
            <a:pPr marL="45720" indent="720090" algn="just" fontAlgn="auto">
              <a:lnSpc>
                <a:spcPts val="4000"/>
              </a:lnSpc>
              <a:spcBef>
                <a:spcPts val="0"/>
              </a:spcBef>
              <a:buNone/>
            </a:pPr>
            <a:r>
              <a:rPr lang="zh-CN" altLang="en-GB" sz="2000" dirty="0"/>
              <a:t>（8）广泛运用直观教具和电化教学手段。</a:t>
            </a:r>
            <a:endParaRPr lang="zh-CN" altLang="en-GB" sz="20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altLang="zh-CN" dirty="0"/>
              <a:t>42.6 认知法有何特点和基本原则？</a:t>
            </a:r>
            <a:endParaRPr lang="en-US" altLang="zh-CN" dirty="0"/>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972286" y="465847"/>
            <a:ext cx="914400" cy="914400"/>
          </a:xfrm>
          <a:prstGeom prst="rect">
            <a:avLst/>
          </a:prstGeom>
        </p:spPr>
      </p:pic>
      <p:sp>
        <p:nvSpPr>
          <p:cNvPr id="6" name="内容占位符 5"/>
          <p:cNvSpPr>
            <a:spLocks noGrp="1"/>
          </p:cNvSpPr>
          <p:nvPr>
            <p:ph idx="1"/>
          </p:nvPr>
        </p:nvSpPr>
        <p:spPr>
          <a:xfrm>
            <a:off x="498475" y="1601470"/>
            <a:ext cx="10858500" cy="4635500"/>
          </a:xfrm>
        </p:spPr>
        <p:txBody>
          <a:bodyPr>
            <a:noAutofit/>
          </a:bodyPr>
          <a:lstStyle/>
          <a:p>
            <a:pPr marL="45720" indent="720090" algn="just" fontAlgn="auto">
              <a:lnSpc>
                <a:spcPts val="4500"/>
              </a:lnSpc>
              <a:spcBef>
                <a:spcPts val="0"/>
              </a:spcBef>
              <a:buNone/>
            </a:pPr>
            <a:r>
              <a:rPr lang="zh-CN" altLang="en-GB" sz="2000" dirty="0"/>
              <a:t>认知法的几大教学原则（王春湘</a:t>
            </a:r>
            <a:r>
              <a:rPr lang="en-US" altLang="zh-CN" sz="2000" dirty="0"/>
              <a:t> </a:t>
            </a:r>
            <a:r>
              <a:rPr lang="zh-CN" altLang="en-GB" sz="2000" dirty="0"/>
              <a:t>2009）：</a:t>
            </a:r>
            <a:endParaRPr lang="zh-CN" altLang="en-GB" sz="2000" dirty="0"/>
          </a:p>
          <a:p>
            <a:pPr marL="45720" indent="720090" algn="just" fontAlgn="auto">
              <a:lnSpc>
                <a:spcPts val="4500"/>
              </a:lnSpc>
              <a:spcBef>
                <a:spcPts val="0"/>
              </a:spcBef>
              <a:buNone/>
            </a:pPr>
            <a:r>
              <a:rPr lang="zh-CN" altLang="en-GB" sz="2000" dirty="0"/>
              <a:t>（1）外语教学要以学生为中心。</a:t>
            </a:r>
            <a:endParaRPr lang="zh-CN" altLang="en-GB" sz="2000" dirty="0"/>
          </a:p>
          <a:p>
            <a:pPr marL="45720" indent="720090" algn="just" fontAlgn="auto">
              <a:lnSpc>
                <a:spcPts val="4500"/>
              </a:lnSpc>
              <a:spcBef>
                <a:spcPts val="0"/>
              </a:spcBef>
              <a:buNone/>
            </a:pPr>
            <a:r>
              <a:rPr lang="zh-CN" altLang="en-GB" sz="2000" dirty="0"/>
              <a:t>（2）在理解语言知识的基础上操练外语，强调“有意义的学习”和“有意义的操练”。</a:t>
            </a:r>
            <a:endParaRPr lang="zh-CN" altLang="en-GB" sz="2000" dirty="0"/>
          </a:p>
          <a:p>
            <a:pPr marL="45720" indent="720090" algn="just" fontAlgn="auto">
              <a:lnSpc>
                <a:spcPts val="4500"/>
              </a:lnSpc>
              <a:spcBef>
                <a:spcPts val="0"/>
              </a:spcBef>
              <a:buNone/>
            </a:pPr>
            <a:r>
              <a:rPr lang="zh-CN" altLang="en-GB" sz="2000" dirty="0"/>
              <a:t>（3）听说读写全面发展。语音与文字结合，口笔语相互促进。</a:t>
            </a:r>
            <a:endParaRPr lang="zh-CN" altLang="en-GB" sz="2000" dirty="0"/>
          </a:p>
          <a:p>
            <a:pPr marL="45720" indent="720090" algn="just" fontAlgn="auto">
              <a:lnSpc>
                <a:spcPts val="4500"/>
              </a:lnSpc>
              <a:spcBef>
                <a:spcPts val="0"/>
              </a:spcBef>
              <a:buNone/>
            </a:pPr>
            <a:r>
              <a:rPr lang="zh-CN" altLang="en-GB" sz="2000" dirty="0"/>
              <a:t>（4）利用母语，但应有限度，必要时应排除母语的干扰作用。</a:t>
            </a:r>
            <a:endParaRPr lang="zh-CN" altLang="en-GB" sz="2000" dirty="0"/>
          </a:p>
          <a:p>
            <a:pPr marL="45720" indent="720090" algn="just" fontAlgn="auto">
              <a:lnSpc>
                <a:spcPts val="4500"/>
              </a:lnSpc>
              <a:spcBef>
                <a:spcPts val="0"/>
              </a:spcBef>
              <a:buNone/>
            </a:pPr>
            <a:r>
              <a:rPr lang="zh-CN" altLang="en-GB" sz="2000" dirty="0"/>
              <a:t>（5）对错误进行必要的分析和疏导。</a:t>
            </a:r>
            <a:endParaRPr lang="zh-CN" altLang="en-GB" sz="2000" dirty="0"/>
          </a:p>
          <a:p>
            <a:pPr marL="45720" indent="720090" algn="just" fontAlgn="auto">
              <a:lnSpc>
                <a:spcPts val="4500"/>
              </a:lnSpc>
              <a:spcBef>
                <a:spcPts val="0"/>
              </a:spcBef>
              <a:buNone/>
            </a:pPr>
            <a:r>
              <a:rPr lang="zh-CN" altLang="en-GB" sz="2000" dirty="0"/>
              <a:t>（6）广泛运用直观教具和电化教学手段。</a:t>
            </a:r>
            <a:endParaRPr lang="zh-CN" altLang="en-GB" sz="20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34720" y="244867"/>
            <a:ext cx="10434320" cy="1356360"/>
          </a:xfrm>
        </p:spPr>
        <p:txBody>
          <a:bodyPr rtlCol="0"/>
          <a:lstStyle/>
          <a:p>
            <a:pPr rtl="0"/>
            <a:r>
              <a:rPr lang="en-US" altLang="zh-CN" dirty="0">
                <a:latin typeface="Microsoft YaHei UI" panose="020B0503020204020204" pitchFamily="34" charset="-122"/>
                <a:ea typeface="Microsoft YaHei UI" panose="020B0503020204020204" pitchFamily="34" charset="-122"/>
              </a:rPr>
              <a:t>42.</a:t>
            </a:r>
            <a:r>
              <a:rPr lang="zh-CN" altLang="en-US" dirty="0"/>
              <a:t> </a:t>
            </a:r>
            <a:r>
              <a:rPr lang="en-US" altLang="zh-CN" dirty="0"/>
              <a:t>7 </a:t>
            </a:r>
            <a:r>
              <a:rPr lang="zh-CN" altLang="en-US" dirty="0">
                <a:latin typeface="Microsoft YaHei UI" panose="020B0503020204020204" pitchFamily="34" charset="-122"/>
                <a:ea typeface="Microsoft YaHei UI" panose="020B0503020204020204" pitchFamily="34" charset="-122"/>
              </a:rPr>
              <a:t>结语</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p:cNvSpPr>
            <a:spLocks noGrp="1"/>
          </p:cNvSpPr>
          <p:nvPr>
            <p:ph idx="1"/>
          </p:nvPr>
        </p:nvSpPr>
        <p:spPr>
          <a:xfrm>
            <a:off x="551815" y="1380490"/>
            <a:ext cx="11088370" cy="5128895"/>
          </a:xfrm>
        </p:spPr>
        <p:txBody>
          <a:bodyPr>
            <a:noAutofit/>
          </a:bodyPr>
          <a:lstStyle/>
          <a:p>
            <a:pPr marL="45720" indent="720090" algn="just">
              <a:lnSpc>
                <a:spcPct val="150000"/>
              </a:lnSpc>
              <a:spcBef>
                <a:spcPts val="0"/>
              </a:spcBef>
              <a:buNone/>
            </a:pPr>
            <a:r>
              <a:rPr lang="zh-CN" altLang="en-GB" sz="2000" dirty="0"/>
              <a:t>认知法是与听说法相对立的第二语言教学法一大流派。它把当代心理学的最新成果“认知学理论”运用到语言教学研究中来，首创了对学习者的研究，使外语教学法建立在更加科学的基础之上，对第二语言教学做出了贡献。</a:t>
            </a:r>
            <a:endParaRPr lang="zh-CN" altLang="en-GB" sz="2000" dirty="0"/>
          </a:p>
          <a:p>
            <a:pPr marL="45720" indent="720090" algn="just">
              <a:lnSpc>
                <a:spcPct val="150000"/>
              </a:lnSpc>
              <a:spcBef>
                <a:spcPts val="0"/>
              </a:spcBef>
              <a:buNone/>
            </a:pPr>
            <a:r>
              <a:rPr lang="zh-CN" altLang="en-GB" sz="2000" dirty="0"/>
              <a:t>同时，认知法有其优缺点。一方面，认知法强调以学生为中心，强调有意义的学习和有意义的训练，注重理解，并且重视自觉掌握语法知识，避免了过多语法知识讲解、过分依赖母语翻译和对口语和听说技能的忽视。但另一方面，认知法的外语教学法体系还不够完善，在理论和实践方面都需要进一步充实。从理论方面来说，认知法的理论基础中的一些理论还处于形成与发展当中，怎样与教学实践相结合仍需进一步探讨。而从实践方面来说，也缺少与理论相适应的配套教材。</a:t>
            </a:r>
            <a:endParaRPr lang="zh-CN" altLang="en-GB" sz="2000" dirty="0"/>
          </a:p>
          <a:p>
            <a:pPr marL="45720" indent="720090" algn="just">
              <a:lnSpc>
                <a:spcPct val="150000"/>
              </a:lnSpc>
              <a:spcBef>
                <a:spcPts val="0"/>
              </a:spcBef>
              <a:buNone/>
            </a:pPr>
            <a:r>
              <a:rPr lang="zh-CN" altLang="en-GB" sz="2000" dirty="0"/>
              <a:t>总体而言，认知法在我国外语教学领域将有着广阔的发展前景，不过认知法的发展和使用还需要进一步的研究与实践。</a:t>
            </a:r>
            <a:endParaRPr lang="zh-CN" altLang="en-GB" sz="2000" dirty="0"/>
          </a:p>
        </p:txBody>
      </p:sp>
      <p:pic>
        <p:nvPicPr>
          <p:cNvPr id="4" name="图形 3" descr="铅笔"/>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3720926" y="439703"/>
            <a:ext cx="767542" cy="767542"/>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rtlCol="0">
            <a:normAutofit/>
          </a:bodyPr>
          <a:lstStyle/>
          <a:p>
            <a:pPr rtl="0"/>
            <a:r>
              <a:rPr lang="zh-CN" altLang="en-US" u="sng" dirty="0"/>
              <a:t>感谢观看！</a:t>
            </a:r>
            <a:endParaRPr lang="zh-CN" altLang="en-US" u="sng" dirty="0">
              <a:latin typeface="Microsoft YaHei UI" panose="020B0503020204020204" pitchFamily="34" charset="-122"/>
              <a:ea typeface="Microsoft YaHei UI" panose="020B0503020204020204" pitchFamily="34"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p:nvPr>
            <p:ph type="ctrTitle"/>
          </p:nvPr>
        </p:nvSpPr>
        <p:spPr>
          <a:xfrm>
            <a:off x="551815" y="649605"/>
            <a:ext cx="11042015" cy="3159125"/>
          </a:xfrm>
        </p:spPr>
        <p:txBody>
          <a:bodyPr/>
          <a:p>
            <a:r>
              <a:rPr lang="en-US" altLang="zh-CN"/>
              <a:t>43. </a:t>
            </a:r>
            <a:r>
              <a:rPr lang="zh-CN" altLang="en-US" u="sng"/>
              <a:t>任务教学法</a:t>
            </a:r>
            <a:endParaRPr lang="zh-CN" altLang="en-US" u="sng"/>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zh-CN" altLang="en-US" dirty="0">
                <a:latin typeface="Microsoft YaHei UI" panose="020B0503020204020204" pitchFamily="34" charset="-122"/>
                <a:ea typeface="Microsoft YaHei UI" panose="020B0503020204020204" pitchFamily="34" charset="-122"/>
              </a:rPr>
              <a:t>目录</a:t>
            </a:r>
            <a:endParaRPr lang="zh-CN" altLang="en-US" dirty="0">
              <a:latin typeface="Microsoft YaHei UI" panose="020B0503020204020204" pitchFamily="34" charset="-122"/>
              <a:ea typeface="Microsoft YaHei UI" panose="020B0503020204020204" pitchFamily="34" charset="-122"/>
            </a:endParaRPr>
          </a:p>
        </p:txBody>
      </p:sp>
      <p:graphicFrame>
        <p:nvGraphicFramePr>
          <p:cNvPr id="4" name="内容占位符 3"/>
          <p:cNvGraphicFramePr>
            <a:graphicFrameLocks noGrp="1"/>
          </p:cNvGraphicFramePr>
          <p:nvPr>
            <p:ph idx="1"/>
            <p:custDataLst>
              <p:tags r:id="rId1"/>
            </p:custDataLst>
          </p:nvPr>
        </p:nvGraphicFramePr>
        <p:xfrm>
          <a:off x="313055" y="1463040"/>
          <a:ext cx="7082790" cy="4966970"/>
        </p:xfrm>
        <a:graphic>
          <a:graphicData uri="http://schemas.openxmlformats.org/drawingml/2006/table">
            <a:tbl>
              <a:tblPr firstRow="1" bandRow="1">
                <a:tableStyleId>{5C22544A-7EE6-4342-B048-85BDC9FD1C3A}</a:tableStyleId>
              </a:tblPr>
              <a:tblGrid>
                <a:gridCol w="7082790"/>
              </a:tblGrid>
              <a:tr h="450215">
                <a:tc>
                  <a:txBody>
                    <a:bodyPr/>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本节课，将学习</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endParaRPr lang="en-US"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tr>
              <a:tr h="4516755">
                <a:tc>
                  <a:txBody>
                    <a:bodyPr/>
                    <a:lstStyle/>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4</a:t>
                      </a:r>
                      <a:r>
                        <a:rPr lang="en-US" altLang="en-GB" sz="2000" dirty="0">
                          <a:latin typeface="Microsoft YaHei UI" panose="020B0503020204020204" pitchFamily="34" charset="-122"/>
                          <a:ea typeface="Microsoft YaHei UI" panose="020B0503020204020204" pitchFamily="34" charset="-122"/>
                          <a:cs typeface="Tahoma" panose="020B0604030504040204" pitchFamily="34" charset="0"/>
                        </a:rPr>
                        <a:t>3</a:t>
                      </a: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.1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故事缘起</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4</a:t>
                      </a:r>
                      <a:r>
                        <a:rPr lang="en-US" altLang="en-GB" sz="2000" dirty="0">
                          <a:latin typeface="Microsoft YaHei UI" panose="020B0503020204020204" pitchFamily="34" charset="-122"/>
                          <a:ea typeface="Microsoft YaHei UI" panose="020B0503020204020204" pitchFamily="34" charset="-122"/>
                          <a:cs typeface="Tahoma" panose="020B0604030504040204" pitchFamily="34" charset="0"/>
                        </a:rPr>
                        <a:t>3</a:t>
                      </a: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.2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故事引发的思考</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4</a:t>
                      </a:r>
                      <a:r>
                        <a:rPr lang="en-US" altLang="en-GB" sz="2000" dirty="0">
                          <a:latin typeface="Microsoft YaHei UI" panose="020B0503020204020204" pitchFamily="34" charset="-122"/>
                          <a:ea typeface="Microsoft YaHei UI" panose="020B0503020204020204" pitchFamily="34" charset="-122"/>
                          <a:cs typeface="Tahoma" panose="020B0604030504040204" pitchFamily="34" charset="0"/>
                        </a:rPr>
                        <a:t>3</a:t>
                      </a: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.3 什么是任务教学法？其理论基础是什么？</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4</a:t>
                      </a:r>
                      <a:r>
                        <a:rPr lang="en-US" altLang="en-GB" sz="2000" dirty="0">
                          <a:latin typeface="Microsoft YaHei UI" panose="020B0503020204020204" pitchFamily="34" charset="-122"/>
                          <a:ea typeface="Microsoft YaHei UI" panose="020B0503020204020204" pitchFamily="34" charset="-122"/>
                          <a:cs typeface="Tahoma" panose="020B0604030504040204" pitchFamily="34" charset="0"/>
                        </a:rPr>
                        <a:t>3</a:t>
                      </a: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.4 任务教学法的任务是什么？ 有什么特征？其结构如何？</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4</a:t>
                      </a:r>
                      <a:r>
                        <a:rPr lang="en-US" altLang="en-GB" sz="2000" dirty="0">
                          <a:latin typeface="Microsoft YaHei UI" panose="020B0503020204020204" pitchFamily="34" charset="-122"/>
                          <a:ea typeface="Microsoft YaHei UI" panose="020B0503020204020204" pitchFamily="34" charset="-122"/>
                          <a:cs typeface="Tahoma" panose="020B0604030504040204" pitchFamily="34" charset="0"/>
                        </a:rPr>
                        <a:t>3</a:t>
                      </a: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.5</a:t>
                      </a:r>
                      <a:r>
                        <a:rPr lang="en-US" altLang="en-GB" sz="2000" dirty="0">
                          <a:latin typeface="Microsoft YaHei UI" panose="020B0503020204020204" pitchFamily="34" charset="-122"/>
                          <a:ea typeface="Microsoft YaHei UI" panose="020B0503020204020204" pitchFamily="34" charset="-122"/>
                          <a:cs typeface="Tahoma" panose="020B0604030504040204" pitchFamily="34" charset="0"/>
                        </a:rPr>
                        <a:t> 任务教学法包括哪些步骤？</a:t>
                      </a:r>
                      <a:endParaRPr lang="en-US" altLang="en-GB"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zh-CN" sz="2000" dirty="0">
                          <a:latin typeface="Microsoft YaHei UI" panose="020B0503020204020204" pitchFamily="34" charset="-122"/>
                          <a:ea typeface="Microsoft YaHei UI" panose="020B0503020204020204" pitchFamily="34" charset="-122"/>
                          <a:cs typeface="Tahoma" panose="020B0604030504040204" pitchFamily="34" charset="0"/>
                        </a:rPr>
                        <a:t>43.6 任务教学法有哪些优点？ 如何实施？</a:t>
                      </a:r>
                      <a:endParaRPr lang="en-US"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zh-CN" sz="2000" dirty="0">
                          <a:latin typeface="Microsoft YaHei UI" panose="020B0503020204020204" pitchFamily="34" charset="-122"/>
                          <a:ea typeface="Microsoft YaHei UI" panose="020B0503020204020204" pitchFamily="34" charset="-122"/>
                          <a:cs typeface="Tahoma" panose="020B0604030504040204" pitchFamily="34" charset="0"/>
                        </a:rPr>
                        <a:t>43.7 任务教学法还有哪些缺点？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如何改进？</a:t>
                      </a:r>
                      <a:endParaRPr lang="zh-CN" altLang="en-US"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zh-CN" sz="2000" dirty="0">
                          <a:latin typeface="Microsoft YaHei UI" panose="020B0503020204020204" pitchFamily="34" charset="-122"/>
                          <a:ea typeface="Microsoft YaHei UI" panose="020B0503020204020204" pitchFamily="34" charset="-122"/>
                          <a:cs typeface="Tahoma" panose="020B0604030504040204" pitchFamily="34" charset="0"/>
                        </a:rPr>
                        <a:t>43.8 任务教学法的实施原则是怎样的？</a:t>
                      </a:r>
                      <a:endParaRPr lang="en-US"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zh-CN" sz="2000" dirty="0">
                          <a:latin typeface="Microsoft YaHei UI" panose="020B0503020204020204" pitchFamily="34" charset="-122"/>
                          <a:ea typeface="Microsoft YaHei UI" panose="020B0503020204020204" pitchFamily="34" charset="-122"/>
                          <a:cs typeface="Tahoma" panose="020B0604030504040204" pitchFamily="34" charset="0"/>
                        </a:rPr>
                        <a:t>43.9 结 语</a:t>
                      </a:r>
                      <a:endParaRPr lang="en-US"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tr>
            </a:tbl>
          </a:graphicData>
        </a:graphic>
      </p:graphicFrame>
      <p:pic>
        <p:nvPicPr>
          <p:cNvPr id="3" name="图片 2"/>
          <p:cNvPicPr>
            <a:picLocks noChangeAspect="1"/>
          </p:cNvPicPr>
          <p:nvPr/>
        </p:nvPicPr>
        <p:blipFill>
          <a:blip r:embed="rId2"/>
          <a:stretch>
            <a:fillRect/>
          </a:stretch>
        </p:blipFill>
        <p:spPr>
          <a:xfrm>
            <a:off x="2560280" y="465807"/>
            <a:ext cx="914479" cy="914479"/>
          </a:xfrm>
          <a:prstGeom prst="rect">
            <a:avLst/>
          </a:prstGeom>
        </p:spPr>
      </p:pic>
      <p:pic>
        <p:nvPicPr>
          <p:cNvPr id="103" name="图片 102"/>
          <p:cNvPicPr/>
          <p:nvPr/>
        </p:nvPicPr>
        <p:blipFill>
          <a:blip r:embed="rId3"/>
          <a:stretch>
            <a:fillRect/>
          </a:stretch>
        </p:blipFill>
        <p:spPr>
          <a:xfrm>
            <a:off x="7395845" y="1461770"/>
            <a:ext cx="4464685" cy="4968240"/>
          </a:xfrm>
          <a:prstGeom prst="rect">
            <a:avLst/>
          </a:prstGeom>
          <a:noFill/>
          <a:ln w="9525">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GB" altLang="zh-CN" dirty="0">
                <a:latin typeface="Microsoft YaHei UI" panose="020B0503020204020204" pitchFamily="34" charset="-122"/>
                <a:ea typeface="Microsoft YaHei UI" panose="020B0503020204020204" pitchFamily="34" charset="-122"/>
              </a:rPr>
              <a:t>41.1 </a:t>
            </a:r>
            <a:r>
              <a:rPr lang="zh-CN" altLang="en-US" dirty="0">
                <a:latin typeface="Microsoft YaHei UI" panose="020B0503020204020204" pitchFamily="34" charset="-122"/>
                <a:ea typeface="Microsoft YaHei UI" panose="020B0503020204020204" pitchFamily="34" charset="-122"/>
              </a:rPr>
              <a:t>故事缘起</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会议"/>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5006344" y="465847"/>
            <a:ext cx="914400" cy="914400"/>
          </a:xfrm>
          <a:prstGeom prst="rect">
            <a:avLst/>
          </a:prstGeom>
        </p:spPr>
      </p:pic>
      <p:sp>
        <p:nvSpPr>
          <p:cNvPr id="3" name="内容占位符 2"/>
          <p:cNvSpPr>
            <a:spLocks noGrp="1"/>
          </p:cNvSpPr>
          <p:nvPr>
            <p:ph idx="1"/>
          </p:nvPr>
        </p:nvSpPr>
        <p:spPr>
          <a:xfrm>
            <a:off x="506095" y="1380490"/>
            <a:ext cx="11264900" cy="5012055"/>
          </a:xfrm>
        </p:spPr>
        <p:txBody>
          <a:bodyPr>
            <a:noAutofit/>
          </a:bodyPr>
          <a:p>
            <a:pPr marL="45720" indent="720090" algn="just">
              <a:lnSpc>
                <a:spcPct val="150000"/>
              </a:lnSpc>
              <a:spcBef>
                <a:spcPts val="0"/>
              </a:spcBef>
              <a:buNone/>
            </a:pPr>
            <a:r>
              <a:rPr lang="en-GB" sz="2000" dirty="0"/>
              <a:t>在一节的英语课上，Ms. Lin介绍了Richard和Lisa打招呼的对话：</a:t>
            </a:r>
            <a:endParaRPr lang="en-GB" sz="2000" dirty="0"/>
          </a:p>
          <a:p>
            <a:pPr marL="45720" indent="720090" algn="just">
              <a:lnSpc>
                <a:spcPct val="150000"/>
              </a:lnSpc>
              <a:spcBef>
                <a:spcPts val="0"/>
              </a:spcBef>
              <a:buNone/>
            </a:pPr>
            <a:r>
              <a:rPr lang="en-GB" sz="2000" dirty="0"/>
              <a:t>Richard and Lisa are friends. One morning, while they were having a walk in a park, </a:t>
            </a:r>
            <a:r>
              <a:rPr lang="en-US" altLang="en-GB" sz="2000" dirty="0"/>
              <a:t> </a:t>
            </a:r>
            <a:endParaRPr lang="en-US" altLang="en-GB" sz="2000" dirty="0"/>
          </a:p>
          <a:p>
            <a:pPr marL="45720" indent="720090" algn="just">
              <a:lnSpc>
                <a:spcPct val="150000"/>
              </a:lnSpc>
              <a:spcBef>
                <a:spcPts val="0"/>
              </a:spcBef>
              <a:buNone/>
            </a:pPr>
            <a:r>
              <a:rPr lang="en-US" altLang="en-GB" sz="2000" dirty="0"/>
              <a:t> </a:t>
            </a:r>
            <a:r>
              <a:rPr lang="en-GB" sz="2000" dirty="0">
                <a:sym typeface="+mn-ea"/>
              </a:rPr>
              <a:t>they met each other and started to talk.</a:t>
            </a:r>
            <a:endParaRPr lang="en-GB" sz="2000" dirty="0"/>
          </a:p>
          <a:p>
            <a:pPr marL="45720" indent="720090" algn="just">
              <a:lnSpc>
                <a:spcPct val="150000"/>
              </a:lnSpc>
              <a:spcBef>
                <a:spcPts val="0"/>
              </a:spcBef>
              <a:buNone/>
            </a:pPr>
            <a:r>
              <a:rPr lang="en-GB" sz="2000" dirty="0"/>
              <a:t>Richard: Hello, Lisa.</a:t>
            </a:r>
            <a:endParaRPr lang="en-GB" sz="2000" dirty="0"/>
          </a:p>
          <a:p>
            <a:pPr marL="45720" indent="720090" algn="just">
              <a:lnSpc>
                <a:spcPct val="150000"/>
              </a:lnSpc>
              <a:spcBef>
                <a:spcPts val="0"/>
              </a:spcBef>
              <a:buNone/>
            </a:pPr>
            <a:r>
              <a:rPr lang="en-GB" sz="2000" dirty="0"/>
              <a:t>Lisa: Hello, Bill.</a:t>
            </a:r>
            <a:endParaRPr lang="en-GB" sz="2000" dirty="0"/>
          </a:p>
          <a:p>
            <a:pPr marL="45720" indent="720090" algn="just">
              <a:lnSpc>
                <a:spcPct val="150000"/>
              </a:lnSpc>
              <a:spcBef>
                <a:spcPts val="0"/>
              </a:spcBef>
              <a:buNone/>
            </a:pPr>
            <a:r>
              <a:rPr lang="en-GB" sz="2000" dirty="0"/>
              <a:t>Richard: How are you today?</a:t>
            </a:r>
            <a:endParaRPr lang="en-GB" sz="2000" dirty="0"/>
          </a:p>
          <a:p>
            <a:pPr marL="45720" indent="720090" algn="just">
              <a:lnSpc>
                <a:spcPct val="150000"/>
              </a:lnSpc>
              <a:spcBef>
                <a:spcPts val="0"/>
              </a:spcBef>
              <a:buNone/>
            </a:pPr>
            <a:r>
              <a:rPr lang="en-GB" sz="2000" dirty="0"/>
              <a:t>Lisa: Fine, thanks. And you?</a:t>
            </a:r>
            <a:endParaRPr lang="en-GB" sz="2000" dirty="0"/>
          </a:p>
          <a:p>
            <a:pPr marL="45720" indent="720090" algn="just">
              <a:lnSpc>
                <a:spcPct val="150000"/>
              </a:lnSpc>
              <a:spcBef>
                <a:spcPts val="0"/>
              </a:spcBef>
              <a:buNone/>
            </a:pPr>
            <a:r>
              <a:rPr lang="en-GB" sz="2000" dirty="0"/>
              <a:t>Richard: I’m fine, too. Where are you going?</a:t>
            </a:r>
            <a:endParaRPr lang="en-GB" sz="2000" dirty="0"/>
          </a:p>
          <a:p>
            <a:pPr marL="45720" indent="720090" algn="just">
              <a:lnSpc>
                <a:spcPct val="150000"/>
              </a:lnSpc>
              <a:spcBef>
                <a:spcPts val="0"/>
              </a:spcBef>
              <a:buNone/>
            </a:pPr>
            <a:r>
              <a:rPr lang="en-GB" sz="2000" dirty="0"/>
              <a:t>Lisa:I am going to the post office.</a:t>
            </a:r>
            <a:endParaRPr lang="en-GB" sz="2000" dirty="0"/>
          </a:p>
          <a:p>
            <a:pPr marL="45720" indent="720090" algn="just">
              <a:lnSpc>
                <a:spcPct val="150000"/>
              </a:lnSpc>
              <a:spcBef>
                <a:spcPts val="0"/>
              </a:spcBef>
              <a:buNone/>
            </a:pPr>
            <a:r>
              <a:rPr lang="en-GB" sz="2000" dirty="0"/>
              <a:t>Ms. Lin让同学们逐字逐句跟读三遍之后，在黑板上写下了一个句型</a:t>
            </a:r>
            <a:r>
              <a:rPr lang="en-US" altLang="en-GB" sz="2000" dirty="0"/>
              <a:t> </a:t>
            </a:r>
            <a:r>
              <a:rPr lang="en-GB" sz="2000" dirty="0"/>
              <a:t>I am going to ...</a:t>
            </a:r>
            <a:r>
              <a:rPr lang="zh-CN" altLang="en-GB" sz="2000" dirty="0"/>
              <a:t>。</a:t>
            </a:r>
            <a:r>
              <a:rPr lang="en-GB" sz="2000" dirty="0"/>
              <a:t>而后她拿出准备好的电影院图片，让学生跟读</a:t>
            </a:r>
            <a:r>
              <a:rPr lang="en-US" altLang="en-GB" sz="2000" dirty="0"/>
              <a:t> </a:t>
            </a:r>
            <a:r>
              <a:rPr lang="en-GB" sz="2000" dirty="0"/>
              <a:t>I am going to the</a:t>
            </a:r>
            <a:r>
              <a:rPr lang="en-US" altLang="en-GB" sz="2000" dirty="0"/>
              <a:t> cinema. 接</a:t>
            </a:r>
            <a:r>
              <a:rPr lang="zh-CN" altLang="en-US" sz="2000" dirty="0"/>
              <a:t>着拿</a:t>
            </a:r>
            <a:r>
              <a:rPr lang="zh-CN" altLang="en-US" sz="2000">
                <a:sym typeface="+mn-ea"/>
              </a:rPr>
              <a:t>出图书馆的图片，说</a:t>
            </a:r>
            <a:endParaRPr lang="zh-CN" altLang="en-US" sz="200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GB" altLang="zh-CN" dirty="0">
                <a:latin typeface="Microsoft YaHei UI" panose="020B0503020204020204" pitchFamily="34" charset="-122"/>
                <a:ea typeface="Microsoft YaHei UI" panose="020B0503020204020204" pitchFamily="34" charset="-122"/>
              </a:rPr>
              <a:t>4</a:t>
            </a:r>
            <a:r>
              <a:rPr lang="en-US" altLang="en-GB" dirty="0">
                <a:latin typeface="Microsoft YaHei UI" panose="020B0503020204020204" pitchFamily="34" charset="-122"/>
                <a:ea typeface="Microsoft YaHei UI" panose="020B0503020204020204" pitchFamily="34" charset="-122"/>
              </a:rPr>
              <a:t>3</a:t>
            </a:r>
            <a:r>
              <a:rPr lang="en-GB" altLang="zh-CN" dirty="0">
                <a:latin typeface="Microsoft YaHei UI" panose="020B0503020204020204" pitchFamily="34" charset="-122"/>
                <a:ea typeface="Microsoft YaHei UI" panose="020B0503020204020204" pitchFamily="34" charset="-122"/>
              </a:rPr>
              <a:t>.1 </a:t>
            </a:r>
            <a:r>
              <a:rPr lang="zh-CN" altLang="en-US" dirty="0">
                <a:latin typeface="Microsoft YaHei UI" panose="020B0503020204020204" pitchFamily="34" charset="-122"/>
                <a:ea typeface="Microsoft YaHei UI" panose="020B0503020204020204" pitchFamily="34" charset="-122"/>
              </a:rPr>
              <a:t>故事缘起</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会议"/>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5006344" y="465847"/>
            <a:ext cx="914400" cy="914400"/>
          </a:xfrm>
          <a:prstGeom prst="rect">
            <a:avLst/>
          </a:prstGeom>
        </p:spPr>
      </p:pic>
      <p:sp>
        <p:nvSpPr>
          <p:cNvPr id="3" name="内容占位符 2"/>
          <p:cNvSpPr>
            <a:spLocks noGrp="1"/>
          </p:cNvSpPr>
          <p:nvPr>
            <p:ph idx="1"/>
          </p:nvPr>
        </p:nvSpPr>
        <p:spPr>
          <a:xfrm>
            <a:off x="988695" y="1751965"/>
            <a:ext cx="10237470" cy="4377055"/>
          </a:xfrm>
        </p:spPr>
        <p:txBody>
          <a:bodyPr>
            <a:noAutofit/>
          </a:bodyPr>
          <a:p>
            <a:pPr marL="45720" indent="720090" algn="just" fontAlgn="auto">
              <a:lnSpc>
                <a:spcPct val="200000"/>
              </a:lnSpc>
              <a:spcBef>
                <a:spcPts val="0"/>
              </a:spcBef>
              <a:buNone/>
            </a:pPr>
            <a:r>
              <a:rPr lang="zh-CN" altLang="en-US" sz="2000" dirty="0"/>
              <a:t>某高一英语老师课堂上让学生看英语电影片段，然后讨论并分享观后感，并且以小组的形式推荐另一部喜欢的电影，制作海报，汇报成果……这样的课堂很受孩子们的喜爱，课堂气氛十分热烈，可家长们却坐不住了：竟然连一点语法知识都没讲？一个单词都没背？考试怎么办？三年后的高考成绩才是最重要的呀！在开会讨论协商之后，“家长委员会”果断地联名写了一份信送到校长办公室，要求换一名更有考试经验的老师。</a:t>
            </a:r>
            <a:endParaRPr lang="zh-CN" altLang="en-US" sz="200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GB" altLang="zh-CN" dirty="0"/>
              <a:t>4</a:t>
            </a:r>
            <a:r>
              <a:rPr lang="en-US" altLang="en-GB" dirty="0"/>
              <a:t>3</a:t>
            </a:r>
            <a:r>
              <a:rPr lang="en-GB" altLang="zh-CN" dirty="0"/>
              <a:t>.2</a:t>
            </a:r>
            <a:r>
              <a:rPr lang="zh-CN" altLang="en-US" dirty="0"/>
              <a:t> 故事引发的思考</a:t>
            </a:r>
            <a:r>
              <a:rPr lang="zh-CN" altLang="en-US" dirty="0">
                <a:latin typeface="Microsoft YaHei UI" panose="020B0503020204020204" pitchFamily="34" charset="-122"/>
                <a:ea typeface="Microsoft YaHei UI" panose="020B0503020204020204" pitchFamily="34" charset="-122"/>
              </a:rPr>
              <a:t> </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p:cNvSpPr>
            <a:spLocks noGrp="1"/>
          </p:cNvSpPr>
          <p:nvPr>
            <p:ph idx="1"/>
          </p:nvPr>
        </p:nvSpPr>
        <p:spPr>
          <a:xfrm>
            <a:off x="731520" y="1770380"/>
            <a:ext cx="10240645" cy="4271645"/>
          </a:xfrm>
        </p:spPr>
        <p:txBody>
          <a:bodyPr>
            <a:noAutofit/>
          </a:bodyPr>
          <a:lstStyle/>
          <a:p>
            <a:pPr marL="502920" indent="0" algn="l" fontAlgn="auto">
              <a:lnSpc>
                <a:spcPct val="150000"/>
              </a:lnSpc>
              <a:buFont typeface="+mj-lt"/>
              <a:buAutoNum type="arabicParenR"/>
            </a:pPr>
            <a:r>
              <a:rPr lang="zh-CN" altLang="en-US" sz="2000" dirty="0"/>
              <a:t> 任务型教学法是广泛提倡的教学法，什么是任务教学法？其理论基础是什么？</a:t>
            </a:r>
            <a:endParaRPr lang="zh-CN" altLang="en-US" sz="2000" dirty="0"/>
          </a:p>
          <a:p>
            <a:pPr marL="502920" indent="0" algn="l" fontAlgn="auto">
              <a:lnSpc>
                <a:spcPct val="150000"/>
              </a:lnSpc>
              <a:buFont typeface="+mj-lt"/>
              <a:buAutoNum type="arabicParenR"/>
            </a:pPr>
            <a:r>
              <a:rPr lang="en-US" altLang="en-GB" sz="2000" dirty="0"/>
              <a:t> </a:t>
            </a:r>
            <a:r>
              <a:rPr lang="en-GB" sz="2000" dirty="0"/>
              <a:t>任务教学法的任务是什么？有什么特征？其结构如何？</a:t>
            </a:r>
            <a:endParaRPr lang="en-GB" sz="2000" dirty="0"/>
          </a:p>
          <a:p>
            <a:pPr marL="502920" indent="0" algn="l" fontAlgn="auto">
              <a:lnSpc>
                <a:spcPct val="150000"/>
              </a:lnSpc>
              <a:buFont typeface="+mj-lt"/>
              <a:buAutoNum type="arabicParenR"/>
            </a:pPr>
            <a:r>
              <a:rPr lang="en-US" altLang="en-GB" sz="2000" dirty="0"/>
              <a:t> </a:t>
            </a:r>
            <a:r>
              <a:rPr lang="en-GB" sz="2000" dirty="0"/>
              <a:t>任务教学法包括哪些</a:t>
            </a:r>
            <a:r>
              <a:rPr lang="zh-CN" altLang="en-GB" sz="2000" dirty="0"/>
              <a:t>？</a:t>
            </a:r>
            <a:endParaRPr lang="en-GB" sz="2000" dirty="0"/>
          </a:p>
          <a:p>
            <a:pPr marL="502920" indent="0" algn="l" fontAlgn="auto">
              <a:lnSpc>
                <a:spcPct val="150000"/>
              </a:lnSpc>
              <a:buFont typeface="+mj-lt"/>
              <a:buAutoNum type="arabicParenR"/>
            </a:pPr>
            <a:r>
              <a:rPr lang="en-US" altLang="en-GB" sz="2000" dirty="0"/>
              <a:t> </a:t>
            </a:r>
            <a:r>
              <a:rPr lang="en-GB" sz="2000" dirty="0"/>
              <a:t>任务教学法有哪些优点？如何实施？</a:t>
            </a:r>
            <a:endParaRPr lang="en-GB" sz="2000" dirty="0"/>
          </a:p>
          <a:p>
            <a:pPr marL="502920" indent="0" algn="l" fontAlgn="auto">
              <a:lnSpc>
                <a:spcPct val="150000"/>
              </a:lnSpc>
              <a:buFont typeface="+mj-lt"/>
              <a:buAutoNum type="arabicParenR"/>
            </a:pPr>
            <a:r>
              <a:rPr lang="en-US" altLang="en-GB" sz="2000" dirty="0"/>
              <a:t> </a:t>
            </a:r>
            <a:r>
              <a:rPr lang="en-GB" sz="2000" dirty="0"/>
              <a:t>任务教学法还有哪些缺点？如何改进？</a:t>
            </a:r>
            <a:endParaRPr lang="en-GB" sz="2000" dirty="0"/>
          </a:p>
          <a:p>
            <a:pPr marL="502920" indent="0" algn="l" fontAlgn="auto">
              <a:lnSpc>
                <a:spcPct val="150000"/>
              </a:lnSpc>
              <a:buFont typeface="+mj-lt"/>
              <a:buAutoNum type="arabicParenR"/>
            </a:pPr>
            <a:r>
              <a:rPr lang="en-GB" sz="2000" dirty="0"/>
              <a:t> 任务教学法的实施原则是怎样的？</a:t>
            </a:r>
            <a:endParaRPr lang="en-GB" sz="2000" dirty="0"/>
          </a:p>
        </p:txBody>
      </p:sp>
      <p:sp>
        <p:nvSpPr>
          <p:cNvPr id="3" name="思想气泡: 云 2"/>
          <p:cNvSpPr/>
          <p:nvPr/>
        </p:nvSpPr>
        <p:spPr>
          <a:xfrm>
            <a:off x="6797040" y="518160"/>
            <a:ext cx="812800" cy="670560"/>
          </a:xfrm>
          <a:prstGeom prst="cloudCallou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82600" y="245110"/>
            <a:ext cx="10141585" cy="1356360"/>
          </a:xfrm>
        </p:spPr>
        <p:txBody>
          <a:bodyPr rtlCol="0">
            <a:normAutofit fontScale="90000"/>
          </a:bodyPr>
          <a:lstStyle/>
          <a:p>
            <a:pPr rtl="0"/>
            <a:r>
              <a:rPr lang="en-GB" altLang="zh-CN" dirty="0"/>
              <a:t>4</a:t>
            </a:r>
            <a:r>
              <a:rPr lang="en-US" altLang="en-GB" dirty="0"/>
              <a:t>3</a:t>
            </a:r>
            <a:r>
              <a:rPr lang="en-GB" altLang="zh-CN" dirty="0"/>
              <a:t>.3</a:t>
            </a:r>
            <a:r>
              <a:rPr lang="zh-CN" altLang="en-US" dirty="0"/>
              <a:t> 什么是任务教学法？其理论基础是什么？</a:t>
            </a:r>
            <a:endParaRPr lang="zh-CN" altLang="en-US" dirty="0"/>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856384" y="336942"/>
            <a:ext cx="914400" cy="914400"/>
          </a:xfrm>
          <a:prstGeom prst="rect">
            <a:avLst/>
          </a:prstGeom>
        </p:spPr>
      </p:pic>
      <p:sp>
        <p:nvSpPr>
          <p:cNvPr id="6" name="内容占位符 5"/>
          <p:cNvSpPr>
            <a:spLocks noGrp="1"/>
          </p:cNvSpPr>
          <p:nvPr>
            <p:ph idx="1"/>
          </p:nvPr>
        </p:nvSpPr>
        <p:spPr>
          <a:xfrm>
            <a:off x="713105" y="1380490"/>
            <a:ext cx="10735310" cy="5104765"/>
          </a:xfrm>
        </p:spPr>
        <p:txBody>
          <a:bodyPr>
            <a:noAutofit/>
          </a:bodyPr>
          <a:lstStyle/>
          <a:p>
            <a:pPr marL="45720" indent="457200" algn="just" fontAlgn="auto">
              <a:lnSpc>
                <a:spcPct val="150000"/>
              </a:lnSpc>
              <a:spcBef>
                <a:spcPts val="0"/>
              </a:spcBef>
              <a:buNone/>
            </a:pPr>
            <a:endParaRPr lang="en-GB" sz="2000" dirty="0"/>
          </a:p>
          <a:p>
            <a:pPr marL="45720" indent="457200" algn="just" fontAlgn="auto">
              <a:lnSpc>
                <a:spcPct val="150000"/>
              </a:lnSpc>
              <a:spcBef>
                <a:spcPts val="0"/>
              </a:spcBef>
              <a:buNone/>
            </a:pPr>
            <a:r>
              <a:rPr lang="en-GB" sz="2000" dirty="0"/>
              <a:t>“任务型”学习（Task-based learning）是 20 世纪 80 年代提出的，一种强调“在做中学”（learning by doing）的学习理论，影响深远。</a:t>
            </a:r>
            <a:endParaRPr lang="en-GB" sz="2000" dirty="0"/>
          </a:p>
          <a:p>
            <a:pPr marL="45720" indent="457200" algn="just" fontAlgn="auto">
              <a:lnSpc>
                <a:spcPct val="150000"/>
              </a:lnSpc>
              <a:spcBef>
                <a:spcPts val="0"/>
              </a:spcBef>
              <a:buNone/>
            </a:pPr>
            <a:endParaRPr lang="en-GB" sz="2000" dirty="0"/>
          </a:p>
          <a:p>
            <a:pPr marL="45720" indent="457200" algn="just" fontAlgn="auto">
              <a:lnSpc>
                <a:spcPct val="150000"/>
              </a:lnSpc>
              <a:spcBef>
                <a:spcPts val="0"/>
              </a:spcBef>
              <a:buNone/>
            </a:pPr>
            <a:r>
              <a:rPr lang="en-GB" sz="2000" dirty="0"/>
              <a:t>对任务教学法的定义虽无定论，可做理解性归纳：给学习者任务去处理（transact）而不是给他们条目（items）来学，学生通过运用语言知识完成任务，这种教学活动为学习者提供了促进自然地语言学习的环境。简言之，就是用语言做事（doing things with the language）。</a:t>
            </a:r>
            <a:endParaRPr lang="en-GB" sz="2000" dirty="0"/>
          </a:p>
          <a:p>
            <a:pPr marL="45720" indent="457200" algn="just" fontAlgn="auto">
              <a:lnSpc>
                <a:spcPct val="150000"/>
              </a:lnSpc>
              <a:spcBef>
                <a:spcPts val="0"/>
              </a:spcBef>
              <a:buNone/>
            </a:pPr>
            <a:endParaRPr lang="zh-CN" altLang="en-GB" sz="200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82600" y="245110"/>
            <a:ext cx="10141585" cy="1356360"/>
          </a:xfrm>
        </p:spPr>
        <p:txBody>
          <a:bodyPr rtlCol="0">
            <a:normAutofit fontScale="90000"/>
          </a:bodyPr>
          <a:lstStyle/>
          <a:p>
            <a:pPr rtl="0"/>
            <a:r>
              <a:rPr lang="en-GB" altLang="zh-CN" dirty="0"/>
              <a:t>4</a:t>
            </a:r>
            <a:r>
              <a:rPr lang="en-US" altLang="en-GB" dirty="0"/>
              <a:t>3</a:t>
            </a:r>
            <a:r>
              <a:rPr lang="en-GB" altLang="zh-CN" dirty="0"/>
              <a:t>.3</a:t>
            </a:r>
            <a:r>
              <a:rPr lang="zh-CN" altLang="en-US" dirty="0"/>
              <a:t> 什么是任务教学法？其理论基础是什么？</a:t>
            </a:r>
            <a:endParaRPr lang="zh-CN" altLang="en-US" dirty="0"/>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856384" y="336942"/>
            <a:ext cx="914400" cy="914400"/>
          </a:xfrm>
          <a:prstGeom prst="rect">
            <a:avLst/>
          </a:prstGeom>
        </p:spPr>
      </p:pic>
      <p:sp>
        <p:nvSpPr>
          <p:cNvPr id="6" name="内容占位符 5"/>
          <p:cNvSpPr>
            <a:spLocks noGrp="1"/>
          </p:cNvSpPr>
          <p:nvPr>
            <p:ph idx="1"/>
          </p:nvPr>
        </p:nvSpPr>
        <p:spPr>
          <a:xfrm>
            <a:off x="608965" y="1753235"/>
            <a:ext cx="10735310" cy="4608830"/>
          </a:xfrm>
        </p:spPr>
        <p:txBody>
          <a:bodyPr>
            <a:noAutofit/>
          </a:bodyPr>
          <a:lstStyle/>
          <a:p>
            <a:pPr marL="45720" indent="457200" algn="just" fontAlgn="auto">
              <a:lnSpc>
                <a:spcPct val="150000"/>
              </a:lnSpc>
              <a:spcBef>
                <a:spcPts val="0"/>
              </a:spcBef>
              <a:buNone/>
            </a:pPr>
            <a:r>
              <a:rPr lang="en-GB" sz="2000" dirty="0"/>
              <a:t>任务教学法有其语言学基础和心理学基础。</a:t>
            </a:r>
            <a:endParaRPr lang="en-GB" sz="2000" dirty="0"/>
          </a:p>
          <a:p>
            <a:pPr marL="45720" indent="457200" algn="just" fontAlgn="auto">
              <a:lnSpc>
                <a:spcPct val="150000"/>
              </a:lnSpc>
              <a:spcBef>
                <a:spcPts val="0"/>
              </a:spcBef>
              <a:buNone/>
            </a:pPr>
            <a:endParaRPr lang="en-GB" sz="2000" dirty="0"/>
          </a:p>
          <a:p>
            <a:pPr marL="45720" indent="457200" algn="just" fontAlgn="auto">
              <a:lnSpc>
                <a:spcPct val="150000"/>
              </a:lnSpc>
              <a:spcBef>
                <a:spcPts val="0"/>
              </a:spcBef>
              <a:buNone/>
            </a:pPr>
            <a:r>
              <a:rPr lang="en-GB" sz="2000" dirty="0"/>
              <a:t>其语言学理论基础是社会语言学（Social Linguistics），代表人物乔姆斯基（Noam Chomsky），费斯曼（J.A.Fishman）和海姆斯（D.H.Hymes）。费斯曼认为社会语言学研究的就是人们交际的地点，时间，语言变体，目的，话题，对话者，以及话语效果。</a:t>
            </a:r>
            <a:endParaRPr lang="en-GB" sz="2000" dirty="0"/>
          </a:p>
          <a:p>
            <a:pPr marL="45720" indent="457200" algn="just" fontAlgn="auto">
              <a:lnSpc>
                <a:spcPct val="150000"/>
              </a:lnSpc>
              <a:spcBef>
                <a:spcPts val="0"/>
              </a:spcBef>
              <a:buNone/>
            </a:pPr>
            <a:endParaRPr lang="en-GB" sz="2000" dirty="0"/>
          </a:p>
          <a:p>
            <a:pPr marL="45720" indent="457200" algn="just" fontAlgn="auto">
              <a:lnSpc>
                <a:spcPct val="150000"/>
              </a:lnSpc>
              <a:spcBef>
                <a:spcPts val="0"/>
              </a:spcBef>
              <a:buNone/>
            </a:pPr>
            <a:r>
              <a:rPr lang="en-GB" sz="2000" dirty="0"/>
              <a:t>心理主义学派（Mentalistic）是其心理学理论基，代表人物是乔姆斯基。从心理学的角度说，学习要产生效果，学生学习的内容和活动就要与学生的实际交际需要和经验相联系。</a:t>
            </a:r>
            <a:endParaRPr lang="en-GB" sz="2000" dirty="0"/>
          </a:p>
          <a:p>
            <a:pPr marL="45720" indent="457200" algn="just" fontAlgn="auto">
              <a:lnSpc>
                <a:spcPct val="150000"/>
              </a:lnSpc>
              <a:spcBef>
                <a:spcPts val="0"/>
              </a:spcBef>
              <a:buNone/>
            </a:pPr>
            <a:endParaRPr lang="zh-CN" altLang="en-GB" sz="2000"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11150" y="383540"/>
            <a:ext cx="10558780" cy="1288415"/>
          </a:xfrm>
        </p:spPr>
        <p:txBody>
          <a:bodyPr rtlCol="0">
            <a:normAutofit fontScale="90000"/>
          </a:bodyPr>
          <a:lstStyle/>
          <a:p>
            <a:pPr rtl="0" fontAlgn="auto">
              <a:lnSpc>
                <a:spcPct val="150000"/>
              </a:lnSpc>
            </a:pPr>
            <a:r>
              <a:rPr lang="en-US" altLang="zh-CN" dirty="0"/>
              <a:t>43.4</a:t>
            </a:r>
            <a:r>
              <a:rPr lang="zh-CN" altLang="en-US" dirty="0"/>
              <a:t> 任务教学法的任务是什么？ 有什么特征？</a:t>
            </a:r>
            <a:br>
              <a:rPr lang="zh-CN" altLang="en-US" dirty="0"/>
            </a:br>
            <a:r>
              <a:rPr lang="zh-CN" altLang="en-US" dirty="0"/>
              <a:t> </a:t>
            </a:r>
            <a:r>
              <a:rPr lang="en-US" altLang="zh-CN" dirty="0"/>
              <a:t>       </a:t>
            </a:r>
            <a:r>
              <a:rPr lang="zh-CN" altLang="en-US" dirty="0">
                <a:sym typeface="+mn-ea"/>
              </a:rPr>
              <a:t>其结构如何？</a:t>
            </a:r>
            <a:r>
              <a:rPr lang="en-US" altLang="zh-CN" dirty="0"/>
              <a:t>  </a:t>
            </a:r>
            <a:endParaRPr lang="zh-CN" altLang="en-US" dirty="0"/>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870172" y="465847"/>
            <a:ext cx="914400" cy="914400"/>
          </a:xfrm>
          <a:prstGeom prst="rect">
            <a:avLst/>
          </a:prstGeom>
        </p:spPr>
      </p:pic>
      <p:sp>
        <p:nvSpPr>
          <p:cNvPr id="6" name="内容占位符 5"/>
          <p:cNvSpPr>
            <a:spLocks noGrp="1"/>
          </p:cNvSpPr>
          <p:nvPr>
            <p:ph idx="1"/>
          </p:nvPr>
        </p:nvSpPr>
        <p:spPr>
          <a:xfrm>
            <a:off x="606425" y="2052955"/>
            <a:ext cx="10978515" cy="4546600"/>
          </a:xfrm>
        </p:spPr>
        <p:txBody>
          <a:bodyPr>
            <a:noAutofit/>
          </a:bodyPr>
          <a:lstStyle/>
          <a:p>
            <a:pPr marL="45720" indent="720090" algn="just" fontAlgn="auto">
              <a:lnSpc>
                <a:spcPts val="4500"/>
              </a:lnSpc>
              <a:spcBef>
                <a:spcPts val="0"/>
              </a:spcBef>
              <a:buNone/>
            </a:pPr>
            <a:r>
              <a:rPr lang="en-US" altLang="zh-CN" sz="2400" dirty="0"/>
              <a:t>Long（2015）将任务定义为“一项自由的或为了某些报偿而为自己或他人做的工作</a:t>
            </a:r>
            <a:r>
              <a:rPr lang="zh-CN" altLang="en-US" sz="2400" dirty="0"/>
              <a:t>。</a:t>
            </a:r>
            <a:r>
              <a:rPr lang="en-US" altLang="zh-CN" sz="2400" dirty="0"/>
              <a:t>”</a:t>
            </a:r>
            <a:endParaRPr lang="en-US" altLang="zh-CN" sz="2400" dirty="0"/>
          </a:p>
          <a:p>
            <a:pPr marL="45720" indent="720090" algn="just" fontAlgn="auto">
              <a:lnSpc>
                <a:spcPts val="4500"/>
              </a:lnSpc>
              <a:spcBef>
                <a:spcPts val="0"/>
              </a:spcBef>
              <a:buNone/>
            </a:pPr>
            <a:r>
              <a:rPr lang="en-US" altLang="zh-CN" sz="2400" dirty="0"/>
              <a:t>Richards（2001）认为任务是“一项作为处理或理解语言的结果（比如对语言的响应）而实施的活动</a:t>
            </a:r>
            <a:r>
              <a:rPr lang="zh-CN" altLang="en-US" sz="2400" dirty="0"/>
              <a:t>。</a:t>
            </a:r>
            <a:r>
              <a:rPr lang="en-US" altLang="zh-CN" sz="2400" dirty="0"/>
              <a:t>”</a:t>
            </a:r>
            <a:endParaRPr lang="en-US" altLang="zh-CN" sz="2400" dirty="0"/>
          </a:p>
          <a:p>
            <a:pPr marL="45720" indent="720090" algn="just" fontAlgn="auto">
              <a:lnSpc>
                <a:spcPts val="4500"/>
              </a:lnSpc>
              <a:spcBef>
                <a:spcPts val="0"/>
              </a:spcBef>
              <a:buNone/>
            </a:pPr>
            <a:r>
              <a:rPr lang="en-US" altLang="zh-CN" sz="2400" dirty="0"/>
              <a:t>David Nunan（2011）认为任务是任何涉及学习者使用目的语进行理解，操作，产出，互动的活动，其中学习者注意力在意义上而非形式上。</a:t>
            </a:r>
            <a:endParaRPr lang="en-US" altLang="zh-CN" sz="2400" dirty="0"/>
          </a:p>
          <a:p>
            <a:pPr marL="45720" indent="720090" algn="just" fontAlgn="auto">
              <a:lnSpc>
                <a:spcPts val="4500"/>
              </a:lnSpc>
              <a:spcBef>
                <a:spcPts val="0"/>
              </a:spcBef>
              <a:buNone/>
            </a:pPr>
            <a:r>
              <a:rPr lang="en-US" altLang="zh-CN" sz="2400" dirty="0"/>
              <a:t>Ellis（2003）</a:t>
            </a:r>
            <a:r>
              <a:rPr lang="zh-CN" altLang="en-US" sz="2400" dirty="0"/>
              <a:t>认</a:t>
            </a:r>
            <a:r>
              <a:rPr lang="en-US" altLang="zh-CN" sz="2400" dirty="0"/>
              <a:t>为：“任务是要求基础的关注意义的语言使用的活动。”</a:t>
            </a:r>
            <a:endParaRPr lang="en-US" altLang="zh-CN" sz="2400"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11150" y="466090"/>
            <a:ext cx="10558780" cy="1586865"/>
          </a:xfrm>
        </p:spPr>
        <p:txBody>
          <a:bodyPr rtlCol="0">
            <a:normAutofit fontScale="90000"/>
          </a:bodyPr>
          <a:lstStyle/>
          <a:p>
            <a:pPr rtl="0" fontAlgn="auto">
              <a:lnSpc>
                <a:spcPct val="150000"/>
              </a:lnSpc>
            </a:pPr>
            <a:r>
              <a:rPr lang="en-US" altLang="zh-CN" dirty="0"/>
              <a:t>43.4</a:t>
            </a:r>
            <a:r>
              <a:rPr lang="zh-CN" altLang="en-US" dirty="0"/>
              <a:t> 任务教学法的任务是什么？ 有什么特征？</a:t>
            </a:r>
            <a:br>
              <a:rPr lang="zh-CN" altLang="en-US" dirty="0"/>
            </a:br>
            <a:r>
              <a:rPr lang="zh-CN" altLang="en-US" dirty="0"/>
              <a:t> </a:t>
            </a:r>
            <a:r>
              <a:rPr lang="en-US" altLang="zh-CN" dirty="0"/>
              <a:t>       </a:t>
            </a:r>
            <a:r>
              <a:rPr lang="zh-CN" altLang="en-US" dirty="0">
                <a:sym typeface="+mn-ea"/>
              </a:rPr>
              <a:t>其结构如何？</a:t>
            </a:r>
            <a:r>
              <a:rPr lang="en-US" altLang="zh-CN" dirty="0"/>
              <a:t>  </a:t>
            </a:r>
            <a:endParaRPr lang="zh-CN" altLang="en-US" dirty="0"/>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870172" y="465847"/>
            <a:ext cx="914400" cy="914400"/>
          </a:xfrm>
          <a:prstGeom prst="rect">
            <a:avLst/>
          </a:prstGeom>
        </p:spPr>
      </p:pic>
      <p:sp>
        <p:nvSpPr>
          <p:cNvPr id="6" name="内容占位符 5"/>
          <p:cNvSpPr>
            <a:spLocks noGrp="1"/>
          </p:cNvSpPr>
          <p:nvPr>
            <p:ph idx="1"/>
          </p:nvPr>
        </p:nvSpPr>
        <p:spPr>
          <a:xfrm>
            <a:off x="638175" y="2291715"/>
            <a:ext cx="10937240" cy="4200525"/>
          </a:xfrm>
        </p:spPr>
        <p:txBody>
          <a:bodyPr>
            <a:noAutofit/>
          </a:bodyPr>
          <a:lstStyle/>
          <a:p>
            <a:pPr marL="45720" indent="720090" algn="just">
              <a:lnSpc>
                <a:spcPct val="150000"/>
              </a:lnSpc>
              <a:spcBef>
                <a:spcPts val="0"/>
              </a:spcBef>
              <a:buNone/>
            </a:pPr>
            <a:r>
              <a:rPr lang="en-US" altLang="zh-CN" sz="2400" dirty="0"/>
              <a:t>Skehan（1998）在对任务的重要特征作了总结：</a:t>
            </a:r>
            <a:endParaRPr lang="en-US" altLang="zh-CN" sz="2400" dirty="0"/>
          </a:p>
          <a:p>
            <a:pPr marL="45720" indent="720090" algn="just">
              <a:lnSpc>
                <a:spcPct val="150000"/>
              </a:lnSpc>
              <a:spcBef>
                <a:spcPts val="0"/>
              </a:spcBef>
              <a:buNone/>
            </a:pPr>
            <a:endParaRPr lang="en-US" altLang="zh-CN" sz="2400" dirty="0"/>
          </a:p>
          <a:p>
            <a:pPr marL="45720" indent="720090" algn="just">
              <a:lnSpc>
                <a:spcPct val="150000"/>
              </a:lnSpc>
              <a:spcBef>
                <a:spcPts val="0"/>
              </a:spcBef>
              <a:buNone/>
            </a:pPr>
            <a:r>
              <a:rPr lang="en-US" altLang="zh-CN" sz="2400" dirty="0"/>
              <a:t>① 意义中心，使课堂语言活动更类似于自然的习得；</a:t>
            </a:r>
            <a:endParaRPr lang="en-US" altLang="zh-CN" sz="2400" dirty="0"/>
          </a:p>
          <a:p>
            <a:pPr marL="45720" indent="720090" algn="just">
              <a:lnSpc>
                <a:spcPct val="150000"/>
              </a:lnSpc>
              <a:spcBef>
                <a:spcPts val="0"/>
              </a:spcBef>
              <a:buNone/>
            </a:pPr>
            <a:endParaRPr lang="en-US" altLang="zh-CN" sz="2400" dirty="0"/>
          </a:p>
          <a:p>
            <a:pPr marL="45720" indent="720090" algn="just">
              <a:lnSpc>
                <a:spcPct val="150000"/>
              </a:lnSpc>
              <a:spcBef>
                <a:spcPts val="0"/>
              </a:spcBef>
              <a:buNone/>
            </a:pPr>
            <a:r>
              <a:rPr lang="en-US" altLang="zh-CN" sz="2400" dirty="0"/>
              <a:t>② 交际问题，要与现实世界中相关性，能激发兴趣与积极性；</a:t>
            </a:r>
            <a:endParaRPr lang="en-US" altLang="zh-CN" sz="2400" dirty="0"/>
          </a:p>
          <a:p>
            <a:pPr marL="45720" indent="720090" algn="just">
              <a:lnSpc>
                <a:spcPct val="150000"/>
              </a:lnSpc>
              <a:spcBef>
                <a:spcPts val="0"/>
              </a:spcBef>
              <a:buNone/>
            </a:pPr>
            <a:endParaRPr lang="en-US" altLang="zh-CN" sz="2400" dirty="0"/>
          </a:p>
          <a:p>
            <a:pPr marL="45720" indent="720090" algn="just">
              <a:lnSpc>
                <a:spcPct val="150000"/>
              </a:lnSpc>
              <a:spcBef>
                <a:spcPts val="0"/>
              </a:spcBef>
              <a:buNone/>
            </a:pPr>
            <a:r>
              <a:rPr lang="en-US" altLang="zh-CN" sz="2400" dirty="0"/>
              <a:t>③ 问题的解决，是否成功完成任务是评价和自我评价的标准。</a:t>
            </a:r>
            <a:endParaRPr lang="en-US" altLang="zh-CN" sz="2400"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11150" y="466090"/>
            <a:ext cx="10558780" cy="1586865"/>
          </a:xfrm>
        </p:spPr>
        <p:txBody>
          <a:bodyPr rtlCol="0">
            <a:normAutofit fontScale="90000"/>
          </a:bodyPr>
          <a:lstStyle/>
          <a:p>
            <a:pPr rtl="0" fontAlgn="auto">
              <a:lnSpc>
                <a:spcPct val="150000"/>
              </a:lnSpc>
            </a:pPr>
            <a:r>
              <a:rPr lang="en-US" altLang="zh-CN" dirty="0"/>
              <a:t>43.4</a:t>
            </a:r>
            <a:r>
              <a:rPr lang="zh-CN" altLang="en-US" dirty="0"/>
              <a:t> 任务教学法的任务是什么？ 有什么特征？</a:t>
            </a:r>
            <a:br>
              <a:rPr lang="zh-CN" altLang="en-US" dirty="0"/>
            </a:br>
            <a:r>
              <a:rPr lang="zh-CN" altLang="en-US" dirty="0"/>
              <a:t> </a:t>
            </a:r>
            <a:r>
              <a:rPr lang="en-US" altLang="zh-CN" dirty="0"/>
              <a:t>       </a:t>
            </a:r>
            <a:r>
              <a:rPr lang="zh-CN" altLang="en-US" dirty="0">
                <a:sym typeface="+mn-ea"/>
              </a:rPr>
              <a:t>其结构如何？</a:t>
            </a:r>
            <a:r>
              <a:rPr lang="en-US" altLang="zh-CN" dirty="0"/>
              <a:t>  </a:t>
            </a:r>
            <a:endParaRPr lang="zh-CN" altLang="en-US" dirty="0"/>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870172" y="465847"/>
            <a:ext cx="914400" cy="914400"/>
          </a:xfrm>
          <a:prstGeom prst="rect">
            <a:avLst/>
          </a:prstGeom>
        </p:spPr>
      </p:pic>
      <p:sp>
        <p:nvSpPr>
          <p:cNvPr id="6" name="内容占位符 5"/>
          <p:cNvSpPr>
            <a:spLocks noGrp="1"/>
          </p:cNvSpPr>
          <p:nvPr>
            <p:ph idx="1"/>
          </p:nvPr>
        </p:nvSpPr>
        <p:spPr>
          <a:xfrm>
            <a:off x="522605" y="2314575"/>
            <a:ext cx="10937240" cy="4200525"/>
          </a:xfrm>
        </p:spPr>
        <p:txBody>
          <a:bodyPr>
            <a:noAutofit/>
          </a:bodyPr>
          <a:lstStyle/>
          <a:p>
            <a:pPr marL="45720" indent="720090" algn="just">
              <a:lnSpc>
                <a:spcPct val="150000"/>
              </a:lnSpc>
              <a:spcBef>
                <a:spcPts val="0"/>
              </a:spcBef>
              <a:buNone/>
            </a:pPr>
            <a:r>
              <a:rPr lang="en-US" altLang="zh-CN" sz="2400" dirty="0"/>
              <a:t>Nunan（1989）提出，任务教学法中，任务具有结构性，由五部分组成：</a:t>
            </a:r>
            <a:endParaRPr lang="en-US" altLang="zh-CN" sz="2400" dirty="0"/>
          </a:p>
          <a:p>
            <a:pPr marL="45720" indent="720090" algn="just">
              <a:lnSpc>
                <a:spcPct val="150000"/>
              </a:lnSpc>
              <a:spcBef>
                <a:spcPts val="0"/>
              </a:spcBef>
              <a:buNone/>
            </a:pPr>
            <a:r>
              <a:rPr lang="en-US" altLang="zh-CN" sz="2400" dirty="0"/>
              <a:t>   教学目标（goals）：主要是培养学生的语言交际能力; </a:t>
            </a:r>
            <a:endParaRPr lang="en-US" altLang="zh-CN" sz="2400" dirty="0"/>
          </a:p>
          <a:p>
            <a:pPr marL="45720" indent="720090" algn="just">
              <a:lnSpc>
                <a:spcPct val="150000"/>
              </a:lnSpc>
              <a:spcBef>
                <a:spcPts val="0"/>
              </a:spcBef>
              <a:buNone/>
            </a:pPr>
            <a:r>
              <a:rPr lang="en-US" altLang="zh-CN" sz="2400" dirty="0"/>
              <a:t>   输入（input）：其来源多样; </a:t>
            </a:r>
            <a:endParaRPr lang="en-US" altLang="zh-CN" sz="2400" dirty="0"/>
          </a:p>
          <a:p>
            <a:pPr marL="45720" indent="720090" algn="just">
              <a:lnSpc>
                <a:spcPct val="150000"/>
              </a:lnSpc>
              <a:spcBef>
                <a:spcPts val="0"/>
              </a:spcBef>
              <a:buNone/>
            </a:pPr>
            <a:r>
              <a:rPr lang="en-US" altLang="zh-CN" sz="2400" dirty="0"/>
              <a:t>   活动（activity）：这里活动是指任务; </a:t>
            </a:r>
            <a:endParaRPr lang="en-US" altLang="zh-CN" sz="2400" dirty="0"/>
          </a:p>
          <a:p>
            <a:pPr marL="45720" indent="720090" algn="just">
              <a:lnSpc>
                <a:spcPct val="150000"/>
              </a:lnSpc>
              <a:spcBef>
                <a:spcPts val="0"/>
              </a:spcBef>
              <a:buNone/>
            </a:pPr>
            <a:r>
              <a:rPr lang="en-US" altLang="zh-CN" sz="2400" dirty="0"/>
              <a:t>   师生角色（teacher/student role）：其中学生是交际者，教师是促进者、</a:t>
            </a:r>
            <a:endParaRPr lang="en-US" altLang="zh-CN" sz="2400" dirty="0"/>
          </a:p>
          <a:p>
            <a:pPr marL="45720" indent="720090" algn="just">
              <a:lnSpc>
                <a:spcPct val="150000"/>
              </a:lnSpc>
              <a:spcBef>
                <a:spcPts val="0"/>
              </a:spcBef>
              <a:buNone/>
            </a:pPr>
            <a:r>
              <a:rPr lang="en-US" altLang="zh-CN" sz="2400" dirty="0"/>
              <a:t>    组织者</a:t>
            </a:r>
            <a:r>
              <a:rPr lang="zh-CN" altLang="en-US" sz="2400" dirty="0"/>
              <a:t>、</a:t>
            </a:r>
            <a:r>
              <a:rPr lang="en-US" altLang="zh-CN" sz="2400" dirty="0"/>
              <a:t>监控者</a:t>
            </a:r>
            <a:r>
              <a:rPr lang="zh-CN" altLang="en-US" sz="2400" dirty="0"/>
              <a:t>和</a:t>
            </a:r>
            <a:r>
              <a:rPr lang="en-US" altLang="zh-CN" sz="2400" dirty="0"/>
              <a:t>伙伴</a:t>
            </a:r>
            <a:r>
              <a:rPr lang="zh-CN" altLang="en-US" sz="2400" dirty="0"/>
              <a:t>；</a:t>
            </a:r>
            <a:endParaRPr lang="en-US" altLang="zh-CN" sz="2400" dirty="0"/>
          </a:p>
          <a:p>
            <a:pPr marL="45720" indent="720090" algn="just">
              <a:lnSpc>
                <a:spcPct val="150000"/>
              </a:lnSpc>
              <a:spcBef>
                <a:spcPts val="0"/>
              </a:spcBef>
              <a:buNone/>
            </a:pPr>
            <a:r>
              <a:rPr lang="en-US" altLang="zh-CN" sz="2400" dirty="0"/>
              <a:t>    环境（setting）：环境是课堂教学的组织形式</a:t>
            </a:r>
            <a:r>
              <a:rPr lang="zh-CN" altLang="en-US" sz="2400" dirty="0"/>
              <a:t>。</a:t>
            </a:r>
            <a:endParaRPr lang="zh-CN" altLang="en-US" sz="2400"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altLang="zh-CN" dirty="0"/>
              <a:t>43.5</a:t>
            </a:r>
            <a:r>
              <a:rPr lang="zh-CN" altLang="en-US" dirty="0"/>
              <a:t> 任务教学法包括哪些步骤？</a:t>
            </a:r>
            <a:endParaRPr lang="zh-CN" altLang="en-US" dirty="0"/>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870172" y="465847"/>
            <a:ext cx="914400" cy="914400"/>
          </a:xfrm>
          <a:prstGeom prst="rect">
            <a:avLst/>
          </a:prstGeom>
        </p:spPr>
      </p:pic>
      <p:sp>
        <p:nvSpPr>
          <p:cNvPr id="6" name="内容占位符 5"/>
          <p:cNvSpPr>
            <a:spLocks noGrp="1"/>
          </p:cNvSpPr>
          <p:nvPr>
            <p:ph idx="1"/>
          </p:nvPr>
        </p:nvSpPr>
        <p:spPr>
          <a:xfrm>
            <a:off x="741680" y="1508125"/>
            <a:ext cx="10637520" cy="4984115"/>
          </a:xfrm>
        </p:spPr>
        <p:txBody>
          <a:bodyPr>
            <a:noAutofit/>
          </a:bodyPr>
          <a:lstStyle/>
          <a:p>
            <a:pPr marL="45720" indent="720090" algn="just">
              <a:lnSpc>
                <a:spcPct val="150000"/>
              </a:lnSpc>
              <a:spcBef>
                <a:spcPts val="0"/>
              </a:spcBef>
              <a:buNone/>
            </a:pPr>
            <a:r>
              <a:rPr lang="en-GB" altLang="zh-CN" sz="2400" dirty="0"/>
              <a:t>Willis（1996）在其书中提出，任务型课堂教学包含三个步骤：</a:t>
            </a:r>
            <a:endParaRPr lang="en-GB" altLang="zh-CN" sz="2400" dirty="0"/>
          </a:p>
          <a:p>
            <a:pPr marL="45720" indent="720090" algn="just">
              <a:lnSpc>
                <a:spcPct val="150000"/>
              </a:lnSpc>
              <a:spcBef>
                <a:spcPts val="0"/>
              </a:spcBef>
              <a:buNone/>
            </a:pPr>
            <a:r>
              <a:rPr lang="en-GB" altLang="zh-CN" sz="2400" dirty="0"/>
              <a:t>（1）前期任务（pre-task）：也就是引入环节，教师向学生说明任务主题，并在任务之前给学生一段思考准备的时间。</a:t>
            </a:r>
            <a:endParaRPr lang="en-GB" altLang="zh-CN" sz="2400" dirty="0"/>
          </a:p>
          <a:p>
            <a:pPr marL="45720" indent="720090" algn="just">
              <a:lnSpc>
                <a:spcPct val="150000"/>
              </a:lnSpc>
              <a:spcBef>
                <a:spcPts val="0"/>
              </a:spcBef>
              <a:buNone/>
            </a:pPr>
            <a:r>
              <a:rPr lang="en-GB" altLang="zh-CN" sz="2400" dirty="0"/>
              <a:t>（2）任务环（task-cycle）：学生执行任务；准备如何向全班汇报。最后再汇报。过程中学生为了完成任务需要使用已经了解的语言知识。</a:t>
            </a:r>
            <a:endParaRPr lang="en-GB" altLang="zh-CN" sz="2400" dirty="0"/>
          </a:p>
          <a:p>
            <a:pPr marL="45720" indent="720090" algn="just">
              <a:lnSpc>
                <a:spcPct val="150000"/>
              </a:lnSpc>
              <a:spcBef>
                <a:spcPts val="0"/>
              </a:spcBef>
              <a:buNone/>
            </a:pPr>
            <a:r>
              <a:rPr lang="en-GB" altLang="zh-CN" sz="2400" dirty="0"/>
              <a:t>（3）语言聚焦（language focus）：首先由学生分析其它组任务汇报的情况，再由教师指导学生练习语言点，掌握所用到的语言形式。</a:t>
            </a:r>
            <a:endParaRPr lang="en-GB" altLang="zh-CN" sz="2400"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80390" y="245110"/>
            <a:ext cx="10024745" cy="1356360"/>
          </a:xfrm>
        </p:spPr>
        <p:txBody>
          <a:bodyPr rtlCol="0">
            <a:normAutofit/>
          </a:bodyPr>
          <a:lstStyle/>
          <a:p>
            <a:pPr rtl="0"/>
            <a:r>
              <a:rPr lang="en-US" altLang="zh-CN" dirty="0"/>
              <a:t>43.6</a:t>
            </a:r>
            <a:r>
              <a:rPr lang="zh-CN" altLang="en-US" dirty="0"/>
              <a:t> 任务教学法有哪些优点？如何实施？</a:t>
            </a:r>
            <a:endParaRPr lang="zh-CN" altLang="en-US" dirty="0"/>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870172" y="465847"/>
            <a:ext cx="914400" cy="914400"/>
          </a:xfrm>
          <a:prstGeom prst="rect">
            <a:avLst/>
          </a:prstGeom>
        </p:spPr>
      </p:pic>
      <p:sp>
        <p:nvSpPr>
          <p:cNvPr id="6" name="内容占位符 5"/>
          <p:cNvSpPr>
            <a:spLocks noGrp="1"/>
          </p:cNvSpPr>
          <p:nvPr>
            <p:ph idx="1"/>
          </p:nvPr>
        </p:nvSpPr>
        <p:spPr>
          <a:xfrm>
            <a:off x="580390" y="1380490"/>
            <a:ext cx="10897870" cy="5146040"/>
          </a:xfrm>
        </p:spPr>
        <p:txBody>
          <a:bodyPr>
            <a:noAutofit/>
          </a:bodyPr>
          <a:lstStyle/>
          <a:p>
            <a:pPr marL="45720" indent="720090" algn="just">
              <a:lnSpc>
                <a:spcPct val="150000"/>
              </a:lnSpc>
              <a:spcBef>
                <a:spcPts val="0"/>
              </a:spcBef>
              <a:buNone/>
            </a:pPr>
            <a:r>
              <a:rPr lang="zh-CN" altLang="en-GB" sz="2400" dirty="0"/>
              <a:t>优点：</a:t>
            </a:r>
            <a:endParaRPr lang="zh-CN" altLang="en-GB" sz="2400" dirty="0"/>
          </a:p>
          <a:p>
            <a:pPr marL="45720" indent="720090" algn="just">
              <a:lnSpc>
                <a:spcPct val="150000"/>
              </a:lnSpc>
              <a:spcBef>
                <a:spcPts val="0"/>
              </a:spcBef>
              <a:buNone/>
            </a:pPr>
            <a:r>
              <a:rPr lang="zh-CN" altLang="en-GB" sz="2400" dirty="0"/>
              <a:t>（1）从学生的角度来说：任务贴近生活，激发兴趣；内容广，能拓宽知识面，激发想象和创造性；班级参与度高，激发学习动机；培养人际交往和合作能力；将具体语境中，能促进语言的实际运用和表达能力；处理实际问题过程中，能养成良好的思维模式和习惯；任务完成使学生有成就感和自信心。</a:t>
            </a:r>
            <a:endParaRPr lang="zh-CN" altLang="en-GB" sz="2400" dirty="0"/>
          </a:p>
          <a:p>
            <a:pPr marL="45720" indent="720090" algn="just">
              <a:lnSpc>
                <a:spcPct val="150000"/>
              </a:lnSpc>
              <a:spcBef>
                <a:spcPts val="0"/>
              </a:spcBef>
              <a:buNone/>
            </a:pPr>
            <a:r>
              <a:rPr lang="zh-CN" altLang="en-GB" sz="2400" dirty="0"/>
              <a:t>（2）从师生关系的角度来看：在任务中，教师的角色转变成组织者、引导者、顾问，甚至可以组员身份参与其中，更好地面向全体学生进行教学，可以及时发现问题或者困难，给予指导，既促进学生积极参与语言交流活动，又体现学生的主体地位，以学定教。</a:t>
            </a:r>
            <a:endParaRPr lang="zh-CN" altLang="en-GB" sz="2400" dirty="0"/>
          </a:p>
          <a:p>
            <a:pPr marL="45720" indent="720090" algn="just">
              <a:lnSpc>
                <a:spcPct val="150000"/>
              </a:lnSpc>
              <a:spcBef>
                <a:spcPts val="0"/>
              </a:spcBef>
              <a:buNone/>
            </a:pPr>
            <a:endParaRPr lang="zh-CN" altLang="en-GB" sz="2400"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80390" y="245110"/>
            <a:ext cx="10024745" cy="1356360"/>
          </a:xfrm>
        </p:spPr>
        <p:txBody>
          <a:bodyPr rtlCol="0">
            <a:normAutofit/>
          </a:bodyPr>
          <a:lstStyle/>
          <a:p>
            <a:pPr rtl="0"/>
            <a:r>
              <a:rPr lang="en-US" altLang="zh-CN" dirty="0"/>
              <a:t>43.6</a:t>
            </a:r>
            <a:r>
              <a:rPr lang="zh-CN" altLang="en-US" dirty="0"/>
              <a:t> 任务教学法有哪些优点？如何实施？</a:t>
            </a:r>
            <a:endParaRPr lang="zh-CN" altLang="en-US" dirty="0"/>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870172" y="465847"/>
            <a:ext cx="914400" cy="914400"/>
          </a:xfrm>
          <a:prstGeom prst="rect">
            <a:avLst/>
          </a:prstGeom>
        </p:spPr>
      </p:pic>
      <p:sp>
        <p:nvSpPr>
          <p:cNvPr id="6" name="内容占位符 5"/>
          <p:cNvSpPr>
            <a:spLocks noGrp="1"/>
          </p:cNvSpPr>
          <p:nvPr>
            <p:ph idx="1"/>
          </p:nvPr>
        </p:nvSpPr>
        <p:spPr>
          <a:xfrm>
            <a:off x="580390" y="1711960"/>
            <a:ext cx="10897870" cy="4522470"/>
          </a:xfrm>
        </p:spPr>
        <p:txBody>
          <a:bodyPr>
            <a:noAutofit/>
          </a:bodyPr>
          <a:lstStyle/>
          <a:p>
            <a:pPr marL="45720" indent="720090" algn="just">
              <a:lnSpc>
                <a:spcPct val="150000"/>
              </a:lnSpc>
              <a:spcBef>
                <a:spcPts val="0"/>
              </a:spcBef>
              <a:buNone/>
            </a:pPr>
            <a:endParaRPr lang="zh-CN" altLang="en-GB" sz="2400" dirty="0"/>
          </a:p>
          <a:p>
            <a:pPr marL="45720" indent="720090" algn="just">
              <a:lnSpc>
                <a:spcPct val="150000"/>
              </a:lnSpc>
              <a:spcBef>
                <a:spcPts val="0"/>
              </a:spcBef>
              <a:buNone/>
            </a:pPr>
            <a:r>
              <a:rPr lang="zh-CN" altLang="en-GB" sz="2400" dirty="0"/>
              <a:t>在任务教学法中，小组学习法值得提倡。</a:t>
            </a:r>
            <a:endParaRPr lang="zh-CN" altLang="en-GB" sz="2400" dirty="0"/>
          </a:p>
          <a:p>
            <a:pPr marL="45720" indent="720090" algn="just">
              <a:lnSpc>
                <a:spcPct val="150000"/>
              </a:lnSpc>
              <a:spcBef>
                <a:spcPts val="0"/>
              </a:spcBef>
              <a:buNone/>
            </a:pPr>
            <a:endParaRPr lang="zh-CN" altLang="en-GB" sz="2400" dirty="0"/>
          </a:p>
          <a:p>
            <a:pPr marL="45720" indent="720090" algn="just">
              <a:lnSpc>
                <a:spcPct val="150000"/>
              </a:lnSpc>
              <a:spcBef>
                <a:spcPts val="0"/>
              </a:spcBef>
              <a:buNone/>
            </a:pPr>
            <a:r>
              <a:rPr lang="zh-CN" altLang="en-GB" sz="2400" dirty="0"/>
              <a:t>其优势有以下几点：（1）学习者使用目的语总量增加；（2）学习者使用的目的语质量提高；（3）个别指导的机会更多；（4）语言的环境更轻松；（5）提高学习积极性。</a:t>
            </a:r>
            <a:endParaRPr lang="zh-CN" altLang="en-GB" sz="2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159510" y="1317625"/>
            <a:ext cx="9872871" cy="4038600"/>
          </a:xfrm>
        </p:spPr>
        <p:txBody>
          <a:bodyPr/>
          <a:p>
            <a:pPr marL="45720" indent="0" fontAlgn="auto">
              <a:lnSpc>
                <a:spcPct val="150000"/>
              </a:lnSpc>
              <a:buNone/>
            </a:pPr>
            <a:r>
              <a:rPr lang="zh-CN" altLang="en-US" sz="2000"/>
              <a:t>I am going to the library</a:t>
            </a:r>
            <a:r>
              <a:rPr lang="en-US" altLang="zh-CN" sz="2000"/>
              <a:t>. </a:t>
            </a:r>
            <a:r>
              <a:rPr lang="zh-CN" altLang="en-US" sz="2000"/>
              <a:t>继而又拿出博物馆的图片，示意学生自己说出</a:t>
            </a:r>
            <a:r>
              <a:rPr lang="en-US" altLang="zh-CN" sz="2000"/>
              <a:t> </a:t>
            </a:r>
            <a:r>
              <a:rPr lang="zh-CN" altLang="en-US" sz="2000"/>
              <a:t>I am going to the museum</a:t>
            </a:r>
            <a:r>
              <a:rPr lang="en-US" altLang="zh-CN" sz="2000"/>
              <a:t>. </a:t>
            </a:r>
            <a:r>
              <a:rPr lang="zh-CN" altLang="en-US" sz="2000"/>
              <a:t>这样反复操练了十几回之后，后排的一位男生Johnson嘀咕道，“林老师真把我们当鹦鹉了，无聊透顶，而且学了也不会用......”。</a:t>
            </a:r>
            <a:endParaRPr lang="zh-CN" altLang="en-US" sz="200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72586" y="360437"/>
            <a:ext cx="9875520" cy="1356360"/>
          </a:xfrm>
        </p:spPr>
        <p:txBody>
          <a:bodyPr rtlCol="0">
            <a:normAutofit fontScale="90000"/>
          </a:bodyPr>
          <a:lstStyle/>
          <a:p>
            <a:pPr rtl="0"/>
            <a:r>
              <a:rPr lang="en-US" altLang="zh-CN" dirty="0"/>
              <a:t>43.7</a:t>
            </a:r>
            <a:r>
              <a:rPr lang="zh-CN" altLang="en-US" dirty="0"/>
              <a:t> 任务教学法还有哪些缺点？ 如何改进？</a:t>
            </a:r>
            <a:endParaRPr lang="zh-CN" altLang="en-US" dirty="0"/>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870172" y="465847"/>
            <a:ext cx="914400" cy="914400"/>
          </a:xfrm>
          <a:prstGeom prst="rect">
            <a:avLst/>
          </a:prstGeom>
        </p:spPr>
      </p:pic>
      <p:sp>
        <p:nvSpPr>
          <p:cNvPr id="6" name="内容占位符 5"/>
          <p:cNvSpPr>
            <a:spLocks noGrp="1"/>
          </p:cNvSpPr>
          <p:nvPr>
            <p:ph idx="1"/>
          </p:nvPr>
        </p:nvSpPr>
        <p:spPr>
          <a:xfrm>
            <a:off x="546735" y="1380490"/>
            <a:ext cx="11098530" cy="5076190"/>
          </a:xfrm>
        </p:spPr>
        <p:txBody>
          <a:bodyPr>
            <a:noAutofit/>
          </a:bodyPr>
          <a:lstStyle/>
          <a:p>
            <a:pPr marL="45720" indent="720090" algn="just">
              <a:lnSpc>
                <a:spcPct val="150000"/>
              </a:lnSpc>
              <a:spcBef>
                <a:spcPts val="0"/>
              </a:spcBef>
              <a:buNone/>
            </a:pPr>
            <a:r>
              <a:rPr lang="en-GB" altLang="zh-CN" sz="2400" dirty="0"/>
              <a:t>任务教学法的普遍缺点：</a:t>
            </a:r>
            <a:endParaRPr lang="en-GB" altLang="zh-CN" sz="2400" dirty="0"/>
          </a:p>
          <a:p>
            <a:pPr marL="45720" indent="720090" algn="just">
              <a:lnSpc>
                <a:spcPct val="150000"/>
              </a:lnSpc>
              <a:spcBef>
                <a:spcPts val="0"/>
              </a:spcBef>
              <a:buNone/>
            </a:pPr>
            <a:r>
              <a:rPr lang="en-GB" altLang="zh-CN" sz="2400" dirty="0"/>
              <a:t>（1）无法解释某些任务与学习者现阶段需求间的内在联系。</a:t>
            </a:r>
            <a:endParaRPr lang="en-GB" altLang="zh-CN" sz="2400" dirty="0"/>
          </a:p>
          <a:p>
            <a:pPr marL="45720" indent="720090" algn="just">
              <a:lnSpc>
                <a:spcPct val="150000"/>
              </a:lnSpc>
              <a:spcBef>
                <a:spcPts val="0"/>
              </a:spcBef>
              <a:buNone/>
            </a:pPr>
            <a:r>
              <a:rPr lang="en-GB" altLang="zh-CN" sz="2400" dirty="0"/>
              <a:t>（2）未将任务依据难易程度及所需语言技巧加以分级。</a:t>
            </a:r>
            <a:endParaRPr lang="en-GB" altLang="zh-CN" sz="2400" dirty="0"/>
          </a:p>
          <a:p>
            <a:pPr marL="45720" indent="720090" algn="just">
              <a:lnSpc>
                <a:spcPct val="150000"/>
              </a:lnSpc>
              <a:spcBef>
                <a:spcPts val="0"/>
              </a:spcBef>
              <a:buNone/>
            </a:pPr>
            <a:r>
              <a:rPr lang="en-GB" altLang="zh-CN" sz="2400" dirty="0"/>
              <a:t>（3）任务教学法不适合语言能力太低的学生</a:t>
            </a:r>
            <a:r>
              <a:rPr lang="zh-CN" altLang="en-GB" sz="2400" dirty="0"/>
              <a:t>。</a:t>
            </a:r>
            <a:endParaRPr lang="zh-CN" altLang="en-GB" sz="2400" dirty="0"/>
          </a:p>
          <a:p>
            <a:pPr marL="45720" indent="720090" algn="just">
              <a:lnSpc>
                <a:spcPct val="150000"/>
              </a:lnSpc>
              <a:spcBef>
                <a:spcPts val="0"/>
              </a:spcBef>
              <a:buNone/>
            </a:pPr>
            <a:r>
              <a:rPr lang="zh-CN" altLang="en-GB" sz="2400" dirty="0"/>
              <a:t>（4）学生倾向于关注解决问题时，其他的语言知识就会被忽略。</a:t>
            </a:r>
            <a:endParaRPr lang="zh-CN" altLang="en-GB" sz="2400" dirty="0"/>
          </a:p>
          <a:p>
            <a:pPr marL="45720" indent="720090" algn="just">
              <a:lnSpc>
                <a:spcPct val="150000"/>
              </a:lnSpc>
              <a:spcBef>
                <a:spcPts val="0"/>
              </a:spcBef>
              <a:buNone/>
            </a:pPr>
            <a:r>
              <a:rPr lang="zh-CN" altLang="en-GB" sz="2400" dirty="0"/>
              <a:t>（5）为完成任务，用错误的表达方法交流，导致语言石化现象。</a:t>
            </a:r>
            <a:endParaRPr lang="zh-CN" altLang="en-GB" sz="2400" dirty="0"/>
          </a:p>
          <a:p>
            <a:pPr marL="45720" indent="720090" algn="just">
              <a:lnSpc>
                <a:spcPct val="150000"/>
              </a:lnSpc>
              <a:spcBef>
                <a:spcPts val="0"/>
              </a:spcBef>
              <a:buNone/>
            </a:pPr>
            <a:r>
              <a:rPr lang="zh-CN" altLang="en-GB" sz="2400" dirty="0"/>
              <a:t>（6）在小组任务中，有的学生因性格或语言问题，依赖其他组员，或者</a:t>
            </a:r>
            <a:endParaRPr lang="zh-CN" altLang="en-GB" sz="2400" dirty="0"/>
          </a:p>
          <a:p>
            <a:pPr marL="45720" indent="720090" algn="just">
              <a:lnSpc>
                <a:spcPct val="150000"/>
              </a:lnSpc>
              <a:spcBef>
                <a:spcPts val="0"/>
              </a:spcBef>
              <a:buNone/>
            </a:pPr>
            <a:r>
              <a:rPr lang="zh-CN" altLang="en-GB" sz="2400" dirty="0"/>
              <a:t> </a:t>
            </a:r>
            <a:r>
              <a:rPr lang="en-US" altLang="zh-CN" sz="2400" dirty="0"/>
              <a:t>       </a:t>
            </a:r>
            <a:r>
              <a:rPr lang="zh-CN" altLang="en-GB" sz="2400" dirty="0"/>
              <a:t>不参与或少参与活动而直接分享成果。</a:t>
            </a:r>
            <a:endParaRPr lang="zh-CN" altLang="en-GB" sz="2400" dirty="0"/>
          </a:p>
          <a:p>
            <a:pPr marL="45720" indent="720090" algn="just">
              <a:lnSpc>
                <a:spcPct val="150000"/>
              </a:lnSpc>
              <a:spcBef>
                <a:spcPts val="0"/>
              </a:spcBef>
              <a:buNone/>
            </a:pPr>
            <a:r>
              <a:rPr lang="zh-CN" altLang="en-GB" sz="2400" dirty="0"/>
              <a:t>（7）任务教学法课堂的组织和任务的设计与实施过分依赖教师的能力。</a:t>
            </a:r>
            <a:endParaRPr lang="zh-CN" altLang="en-GB" sz="2400"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72586" y="360437"/>
            <a:ext cx="9875520" cy="1356360"/>
          </a:xfrm>
        </p:spPr>
        <p:txBody>
          <a:bodyPr rtlCol="0">
            <a:normAutofit fontScale="90000"/>
          </a:bodyPr>
          <a:lstStyle/>
          <a:p>
            <a:pPr rtl="0"/>
            <a:r>
              <a:rPr lang="en-US" altLang="zh-CN" dirty="0"/>
              <a:t>43.7</a:t>
            </a:r>
            <a:r>
              <a:rPr lang="zh-CN" altLang="en-US" dirty="0"/>
              <a:t> 任务教学法还有哪些缺点？ 如何改进？</a:t>
            </a:r>
            <a:endParaRPr lang="zh-CN" altLang="en-US" dirty="0"/>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870172" y="465847"/>
            <a:ext cx="914400" cy="914400"/>
          </a:xfrm>
          <a:prstGeom prst="rect">
            <a:avLst/>
          </a:prstGeom>
        </p:spPr>
      </p:pic>
      <p:sp>
        <p:nvSpPr>
          <p:cNvPr id="6" name="内容占位符 5"/>
          <p:cNvSpPr>
            <a:spLocks noGrp="1"/>
          </p:cNvSpPr>
          <p:nvPr>
            <p:ph idx="1"/>
          </p:nvPr>
        </p:nvSpPr>
        <p:spPr>
          <a:xfrm>
            <a:off x="408305" y="1380490"/>
            <a:ext cx="11098530" cy="5076190"/>
          </a:xfrm>
        </p:spPr>
        <p:txBody>
          <a:bodyPr>
            <a:noAutofit/>
          </a:bodyPr>
          <a:lstStyle/>
          <a:p>
            <a:pPr marL="45720" indent="720090" algn="just">
              <a:lnSpc>
                <a:spcPct val="150000"/>
              </a:lnSpc>
              <a:spcBef>
                <a:spcPts val="0"/>
              </a:spcBef>
              <a:buNone/>
            </a:pPr>
            <a:endParaRPr lang="zh-CN" altLang="en-GB" sz="2400" dirty="0"/>
          </a:p>
          <a:p>
            <a:pPr marL="45720" indent="720090" algn="just">
              <a:lnSpc>
                <a:spcPct val="150000"/>
              </a:lnSpc>
              <a:spcBef>
                <a:spcPts val="0"/>
              </a:spcBef>
              <a:buNone/>
            </a:pPr>
            <a:r>
              <a:rPr lang="zh-CN" altLang="en-GB" sz="2400" dirty="0"/>
              <a:t>中国国情下任务教学法的不足：</a:t>
            </a:r>
            <a:endParaRPr lang="zh-CN" altLang="en-GB" sz="2400" dirty="0"/>
          </a:p>
          <a:p>
            <a:pPr marL="45720" indent="720090" algn="just" fontAlgn="auto">
              <a:lnSpc>
                <a:spcPts val="2200"/>
              </a:lnSpc>
              <a:spcBef>
                <a:spcPts val="0"/>
              </a:spcBef>
              <a:buNone/>
            </a:pPr>
            <a:endParaRPr lang="zh-CN" altLang="en-GB" sz="2400" dirty="0"/>
          </a:p>
          <a:p>
            <a:pPr marL="45720" indent="720090" algn="just" fontAlgn="auto">
              <a:lnSpc>
                <a:spcPts val="5000"/>
              </a:lnSpc>
              <a:spcBef>
                <a:spcPts val="0"/>
              </a:spcBef>
              <a:buNone/>
            </a:pPr>
            <a:r>
              <a:rPr lang="zh-CN" altLang="en-GB" sz="2400" dirty="0"/>
              <a:t>（1）中国普遍班级班额大，教师难以保证每位学生的参与度。</a:t>
            </a:r>
            <a:endParaRPr lang="zh-CN" altLang="en-GB" sz="2400" dirty="0"/>
          </a:p>
          <a:p>
            <a:pPr marL="45720" indent="720090" algn="just" fontAlgn="auto">
              <a:lnSpc>
                <a:spcPts val="5000"/>
              </a:lnSpc>
              <a:spcBef>
                <a:spcPts val="0"/>
              </a:spcBef>
              <a:buNone/>
            </a:pPr>
            <a:r>
              <a:rPr lang="zh-CN" altLang="en-GB" sz="2400" dirty="0"/>
              <a:t>（2）学生每日学习工作量大，时间紧，导致没有时间关注任务过程。</a:t>
            </a:r>
            <a:endParaRPr lang="zh-CN" altLang="en-GB" sz="2400" dirty="0"/>
          </a:p>
          <a:p>
            <a:pPr marL="45720" indent="720090" algn="just" fontAlgn="auto">
              <a:lnSpc>
                <a:spcPts val="5000"/>
              </a:lnSpc>
              <a:spcBef>
                <a:spcPts val="0"/>
              </a:spcBef>
              <a:buNone/>
            </a:pPr>
            <a:r>
              <a:rPr lang="zh-CN" altLang="en-GB" sz="2400" dirty="0"/>
              <a:t>（3）师生对小组活动的认识还比较浮于表面。</a:t>
            </a:r>
            <a:endParaRPr lang="zh-CN" altLang="en-GB" sz="2400" dirty="0"/>
          </a:p>
          <a:p>
            <a:pPr marL="45720" indent="720090" algn="just" fontAlgn="auto">
              <a:lnSpc>
                <a:spcPts val="5000"/>
              </a:lnSpc>
              <a:spcBef>
                <a:spcPts val="0"/>
              </a:spcBef>
              <a:buNone/>
            </a:pPr>
            <a:r>
              <a:rPr lang="zh-CN" altLang="en-GB" sz="2400" dirty="0"/>
              <a:t>（4）中国现行的教育体制不利于推广任务教学法。</a:t>
            </a:r>
            <a:endParaRPr lang="zh-CN" altLang="en-GB" sz="2400" dirty="0"/>
          </a:p>
          <a:p>
            <a:pPr marL="45720" indent="720090" algn="just" fontAlgn="auto">
              <a:lnSpc>
                <a:spcPts val="5000"/>
              </a:lnSpc>
              <a:spcBef>
                <a:spcPts val="0"/>
              </a:spcBef>
              <a:buNone/>
            </a:pPr>
            <a:r>
              <a:rPr lang="zh-CN" altLang="en-GB" sz="2400" dirty="0"/>
              <a:t>（5）中西文化差异导致师生对待任务的态度不同于任务教学法的起先意图。</a:t>
            </a:r>
            <a:endParaRPr lang="zh-CN" altLang="en-GB" sz="2400"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72586" y="360437"/>
            <a:ext cx="9875520" cy="1356360"/>
          </a:xfrm>
        </p:spPr>
        <p:txBody>
          <a:bodyPr rtlCol="0">
            <a:normAutofit fontScale="90000"/>
          </a:bodyPr>
          <a:lstStyle/>
          <a:p>
            <a:pPr rtl="0"/>
            <a:r>
              <a:rPr lang="en-US" altLang="zh-CN" dirty="0"/>
              <a:t>43.7</a:t>
            </a:r>
            <a:r>
              <a:rPr lang="zh-CN" altLang="en-US" dirty="0"/>
              <a:t> 任务教学法还有哪些缺点？ 如何改进？</a:t>
            </a:r>
            <a:endParaRPr lang="zh-CN" altLang="en-US" dirty="0"/>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870172" y="465847"/>
            <a:ext cx="914400" cy="914400"/>
          </a:xfrm>
          <a:prstGeom prst="rect">
            <a:avLst/>
          </a:prstGeom>
        </p:spPr>
      </p:pic>
      <p:sp>
        <p:nvSpPr>
          <p:cNvPr id="6" name="内容占位符 5"/>
          <p:cNvSpPr>
            <a:spLocks noGrp="1"/>
          </p:cNvSpPr>
          <p:nvPr>
            <p:ph idx="1"/>
          </p:nvPr>
        </p:nvSpPr>
        <p:spPr>
          <a:xfrm>
            <a:off x="408305" y="1380490"/>
            <a:ext cx="11098530" cy="5076190"/>
          </a:xfrm>
        </p:spPr>
        <p:txBody>
          <a:bodyPr>
            <a:noAutofit/>
          </a:bodyPr>
          <a:lstStyle/>
          <a:p>
            <a:pPr marL="45720" indent="720090" algn="just">
              <a:lnSpc>
                <a:spcPct val="150000"/>
              </a:lnSpc>
              <a:spcBef>
                <a:spcPts val="0"/>
              </a:spcBef>
              <a:buNone/>
            </a:pPr>
            <a:endParaRPr lang="zh-CN" altLang="en-GB" sz="2400" dirty="0"/>
          </a:p>
          <a:p>
            <a:pPr marL="45720" indent="720090" algn="just">
              <a:lnSpc>
                <a:spcPct val="150000"/>
              </a:lnSpc>
              <a:spcBef>
                <a:spcPts val="0"/>
              </a:spcBef>
              <a:buNone/>
            </a:pPr>
            <a:r>
              <a:rPr lang="zh-CN" altLang="en-GB" sz="2400" dirty="0"/>
              <a:t>改进措施：</a:t>
            </a:r>
            <a:endParaRPr lang="zh-CN" altLang="en-GB" sz="2400" dirty="0"/>
          </a:p>
          <a:p>
            <a:pPr marL="45720" indent="720090" algn="just">
              <a:lnSpc>
                <a:spcPct val="150000"/>
              </a:lnSpc>
              <a:spcBef>
                <a:spcPts val="0"/>
              </a:spcBef>
              <a:buNone/>
            </a:pPr>
            <a:endParaRPr lang="zh-CN" altLang="en-GB" sz="2400" dirty="0"/>
          </a:p>
          <a:p>
            <a:pPr marL="45720" indent="720090" algn="just">
              <a:lnSpc>
                <a:spcPct val="150000"/>
              </a:lnSpc>
              <a:spcBef>
                <a:spcPts val="0"/>
              </a:spcBef>
              <a:buNone/>
            </a:pPr>
            <a:r>
              <a:rPr lang="zh-CN" altLang="en-GB" sz="2400" dirty="0"/>
              <a:t>（1）缩小班额。</a:t>
            </a:r>
            <a:endParaRPr lang="zh-CN" altLang="en-GB" sz="2400" dirty="0"/>
          </a:p>
          <a:p>
            <a:pPr marL="45720" indent="720090" algn="just">
              <a:lnSpc>
                <a:spcPct val="150000"/>
              </a:lnSpc>
              <a:spcBef>
                <a:spcPts val="0"/>
              </a:spcBef>
              <a:buNone/>
            </a:pPr>
            <a:endParaRPr lang="zh-CN" altLang="en-GB" sz="2400" dirty="0"/>
          </a:p>
          <a:p>
            <a:pPr marL="45720" indent="720090" algn="just">
              <a:lnSpc>
                <a:spcPct val="150000"/>
              </a:lnSpc>
              <a:spcBef>
                <a:spcPts val="0"/>
              </a:spcBef>
              <a:buNone/>
            </a:pPr>
            <a:r>
              <a:rPr lang="zh-CN" altLang="en-GB" sz="2400" dirty="0"/>
              <a:t>（2）优化评价方式。</a:t>
            </a:r>
            <a:endParaRPr lang="zh-CN" altLang="en-GB" sz="2400" dirty="0"/>
          </a:p>
          <a:p>
            <a:pPr marL="45720" indent="720090" algn="just">
              <a:lnSpc>
                <a:spcPct val="150000"/>
              </a:lnSpc>
              <a:spcBef>
                <a:spcPts val="0"/>
              </a:spcBef>
              <a:buNone/>
            </a:pPr>
            <a:endParaRPr lang="zh-CN" altLang="en-GB" sz="2400" dirty="0"/>
          </a:p>
          <a:p>
            <a:pPr marL="45720" indent="720090" algn="just">
              <a:lnSpc>
                <a:spcPct val="150000"/>
              </a:lnSpc>
              <a:spcBef>
                <a:spcPts val="0"/>
              </a:spcBef>
              <a:buNone/>
            </a:pPr>
            <a:r>
              <a:rPr lang="zh-CN" altLang="en-GB" sz="2400" dirty="0"/>
              <a:t>（3）针对教师开展在职专题培训，指导一线教师实践。</a:t>
            </a:r>
            <a:endParaRPr lang="zh-CN" altLang="en-GB" sz="2400" dirty="0"/>
          </a:p>
          <a:p>
            <a:pPr marL="45720" indent="720090" algn="just">
              <a:lnSpc>
                <a:spcPct val="150000"/>
              </a:lnSpc>
              <a:spcBef>
                <a:spcPts val="0"/>
              </a:spcBef>
              <a:buNone/>
            </a:pPr>
            <a:endParaRPr lang="zh-CN" altLang="en-GB" sz="2400"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72586" y="360437"/>
            <a:ext cx="9875520" cy="1356360"/>
          </a:xfrm>
        </p:spPr>
        <p:txBody>
          <a:bodyPr rtlCol="0">
            <a:normAutofit/>
          </a:bodyPr>
          <a:lstStyle/>
          <a:p>
            <a:pPr rtl="0"/>
            <a:r>
              <a:rPr lang="en-US" altLang="zh-CN" dirty="0"/>
              <a:t>43.8</a:t>
            </a:r>
            <a:r>
              <a:rPr lang="zh-CN" altLang="en-US" dirty="0"/>
              <a:t> 任务教学法的实施原则是怎样的？</a:t>
            </a:r>
            <a:endParaRPr lang="zh-CN" altLang="en-US" dirty="0"/>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870172" y="465847"/>
            <a:ext cx="914400" cy="914400"/>
          </a:xfrm>
          <a:prstGeom prst="rect">
            <a:avLst/>
          </a:prstGeom>
        </p:spPr>
      </p:pic>
      <p:sp>
        <p:nvSpPr>
          <p:cNvPr id="6" name="内容占位符 5"/>
          <p:cNvSpPr>
            <a:spLocks noGrp="1"/>
          </p:cNvSpPr>
          <p:nvPr>
            <p:ph idx="1"/>
          </p:nvPr>
        </p:nvSpPr>
        <p:spPr>
          <a:xfrm>
            <a:off x="546735" y="1875155"/>
            <a:ext cx="11098530" cy="4220845"/>
          </a:xfrm>
        </p:spPr>
        <p:txBody>
          <a:bodyPr>
            <a:noAutofit/>
          </a:bodyPr>
          <a:lstStyle/>
          <a:p>
            <a:pPr marL="45720" indent="720090" algn="just" fontAlgn="auto">
              <a:lnSpc>
                <a:spcPts val="5080"/>
              </a:lnSpc>
              <a:spcBef>
                <a:spcPts val="0"/>
              </a:spcBef>
              <a:buNone/>
            </a:pPr>
            <a:r>
              <a:rPr lang="en-US" altLang="zh-CN" sz="2400" dirty="0"/>
              <a:t>             (</a:t>
            </a:r>
            <a:r>
              <a:rPr lang="zh-CN" altLang="en-GB" sz="2400" dirty="0"/>
              <a:t>1）真实性原则</a:t>
            </a:r>
            <a:r>
              <a:rPr lang="en-US" altLang="zh-CN" sz="2400" dirty="0"/>
              <a:t>             </a:t>
            </a:r>
            <a:r>
              <a:rPr lang="zh-CN" altLang="en-GB" sz="2400" dirty="0"/>
              <a:t>（2）做中学原则</a:t>
            </a:r>
            <a:endParaRPr lang="zh-CN" altLang="en-GB" sz="2400" dirty="0"/>
          </a:p>
          <a:p>
            <a:pPr marL="45720" indent="720090" algn="just" fontAlgn="auto">
              <a:lnSpc>
                <a:spcPts val="5080"/>
              </a:lnSpc>
              <a:spcBef>
                <a:spcPts val="0"/>
              </a:spcBef>
              <a:buNone/>
            </a:pPr>
            <a:r>
              <a:rPr lang="en-US" altLang="zh-CN" sz="2400" dirty="0"/>
              <a:t>           </a:t>
            </a:r>
            <a:r>
              <a:rPr lang="zh-CN" altLang="en-GB" sz="2400" dirty="0"/>
              <a:t>（3）创环境原则</a:t>
            </a:r>
            <a:r>
              <a:rPr lang="en-US" altLang="zh-CN" sz="2400" dirty="0"/>
              <a:t>             </a:t>
            </a:r>
            <a:r>
              <a:rPr lang="zh-CN" altLang="en-GB" sz="2400" dirty="0"/>
              <a:t>（4）参与度原则</a:t>
            </a:r>
            <a:endParaRPr lang="zh-CN" altLang="en-GB" sz="2400" dirty="0"/>
          </a:p>
          <a:p>
            <a:pPr marL="45720" indent="720090" algn="just" fontAlgn="auto">
              <a:lnSpc>
                <a:spcPts val="5080"/>
              </a:lnSpc>
              <a:spcBef>
                <a:spcPts val="0"/>
              </a:spcBef>
              <a:buNone/>
            </a:pPr>
            <a:r>
              <a:rPr lang="en-US" altLang="zh-CN" sz="2400" dirty="0"/>
              <a:t>           </a:t>
            </a:r>
            <a:r>
              <a:rPr lang="zh-CN" altLang="en-GB" sz="2400" dirty="0"/>
              <a:t>（5）兴趣性原则</a:t>
            </a:r>
            <a:r>
              <a:rPr lang="en-US" altLang="zh-CN" sz="2400" dirty="0"/>
              <a:t>             </a:t>
            </a:r>
            <a:r>
              <a:rPr lang="zh-CN" altLang="en-GB" sz="2400" dirty="0"/>
              <a:t>（6）连贯性原则</a:t>
            </a:r>
            <a:endParaRPr lang="zh-CN" altLang="en-GB" sz="2400" dirty="0"/>
          </a:p>
          <a:p>
            <a:pPr marL="45720" indent="720090" algn="just" fontAlgn="auto">
              <a:lnSpc>
                <a:spcPts val="5080"/>
              </a:lnSpc>
              <a:spcBef>
                <a:spcPts val="0"/>
              </a:spcBef>
              <a:buNone/>
            </a:pPr>
            <a:r>
              <a:rPr lang="en-US" altLang="zh-CN" sz="2400" dirty="0"/>
              <a:t>           </a:t>
            </a:r>
            <a:r>
              <a:rPr lang="zh-CN" altLang="en-GB" sz="2400" dirty="0"/>
              <a:t>（7）操作性原则</a:t>
            </a:r>
            <a:r>
              <a:rPr lang="en-US" altLang="zh-CN" sz="2400" dirty="0"/>
              <a:t>             </a:t>
            </a:r>
            <a:r>
              <a:rPr lang="zh-CN" altLang="en-GB" sz="2400" dirty="0"/>
              <a:t>（8）外延性原则</a:t>
            </a:r>
            <a:endParaRPr lang="zh-CN" altLang="en-GB" sz="2400" dirty="0"/>
          </a:p>
          <a:p>
            <a:pPr marL="45720" indent="720090" algn="just" fontAlgn="auto">
              <a:lnSpc>
                <a:spcPts val="5080"/>
              </a:lnSpc>
              <a:spcBef>
                <a:spcPts val="0"/>
              </a:spcBef>
              <a:buNone/>
            </a:pPr>
            <a:r>
              <a:rPr lang="en-US" altLang="zh-CN" sz="2400" dirty="0"/>
              <a:t>           </a:t>
            </a:r>
            <a:r>
              <a:rPr lang="zh-CN" altLang="en-GB" sz="2400" dirty="0"/>
              <a:t>（9）相关性原则</a:t>
            </a:r>
            <a:r>
              <a:rPr lang="en-US" altLang="zh-CN" sz="2400" dirty="0"/>
              <a:t>             （10）实用性原则</a:t>
            </a:r>
            <a:endParaRPr lang="en-US" altLang="zh-CN" sz="2400"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34720" y="244867"/>
            <a:ext cx="10434320" cy="1356360"/>
          </a:xfrm>
        </p:spPr>
        <p:txBody>
          <a:bodyPr rtlCol="0"/>
          <a:lstStyle/>
          <a:p>
            <a:pPr rtl="0"/>
            <a:r>
              <a:rPr lang="en-US" altLang="zh-CN" dirty="0">
                <a:latin typeface="Microsoft YaHei UI" panose="020B0503020204020204" pitchFamily="34" charset="-122"/>
                <a:ea typeface="Microsoft YaHei UI" panose="020B0503020204020204" pitchFamily="34" charset="-122"/>
              </a:rPr>
              <a:t>43.</a:t>
            </a:r>
            <a:r>
              <a:rPr lang="zh-CN" altLang="en-US" dirty="0"/>
              <a:t> </a:t>
            </a:r>
            <a:r>
              <a:rPr lang="en-US" altLang="zh-CN" dirty="0"/>
              <a:t>9 </a:t>
            </a:r>
            <a:r>
              <a:rPr lang="zh-CN" altLang="en-US" dirty="0">
                <a:latin typeface="Microsoft YaHei UI" panose="020B0503020204020204" pitchFamily="34" charset="-122"/>
                <a:ea typeface="Microsoft YaHei UI" panose="020B0503020204020204" pitchFamily="34" charset="-122"/>
              </a:rPr>
              <a:t>结语</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p:cNvSpPr>
            <a:spLocks noGrp="1"/>
          </p:cNvSpPr>
          <p:nvPr>
            <p:ph idx="1"/>
          </p:nvPr>
        </p:nvSpPr>
        <p:spPr>
          <a:xfrm>
            <a:off x="551815" y="1380490"/>
            <a:ext cx="11088370" cy="5128895"/>
          </a:xfrm>
        </p:spPr>
        <p:txBody>
          <a:bodyPr>
            <a:noAutofit/>
          </a:bodyPr>
          <a:lstStyle/>
          <a:p>
            <a:pPr marL="45720" indent="720090" algn="just">
              <a:lnSpc>
                <a:spcPct val="150000"/>
              </a:lnSpc>
              <a:spcBef>
                <a:spcPts val="0"/>
              </a:spcBef>
              <a:buNone/>
            </a:pPr>
            <a:endParaRPr lang="zh-CN" altLang="en-GB" sz="2000" dirty="0"/>
          </a:p>
          <a:p>
            <a:pPr marL="45720" indent="720090" algn="just">
              <a:lnSpc>
                <a:spcPct val="150000"/>
              </a:lnSpc>
              <a:spcBef>
                <a:spcPts val="0"/>
              </a:spcBef>
              <a:buNone/>
            </a:pPr>
            <a:endParaRPr lang="zh-CN" altLang="en-GB" sz="2000" dirty="0"/>
          </a:p>
          <a:p>
            <a:pPr marL="45720" indent="720090" algn="just" fontAlgn="auto">
              <a:lnSpc>
                <a:spcPts val="5000"/>
              </a:lnSpc>
              <a:spcBef>
                <a:spcPts val="0"/>
              </a:spcBef>
              <a:buNone/>
            </a:pPr>
            <a:r>
              <a:rPr lang="zh-CN" altLang="en-GB" sz="2400" dirty="0"/>
              <a:t>经过对任务教学法的理论梳理以及优缺点分析，笔者提出了改进方法和实施原则，也对故事中包含的问题进行了反思。其中数据不足，视角不够全面，分析难免会有以偏盖全之嫌，期待指正和进一步探究。</a:t>
            </a:r>
            <a:endParaRPr lang="zh-CN" altLang="en-GB" sz="2400" dirty="0"/>
          </a:p>
        </p:txBody>
      </p:sp>
      <p:pic>
        <p:nvPicPr>
          <p:cNvPr id="4" name="图形 3" descr="铅笔"/>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3720926" y="439703"/>
            <a:ext cx="767542" cy="767542"/>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rtlCol="0">
            <a:normAutofit/>
          </a:bodyPr>
          <a:lstStyle/>
          <a:p>
            <a:pPr rtl="0"/>
            <a:r>
              <a:rPr lang="zh-CN" altLang="en-US" u="sng" dirty="0"/>
              <a:t>感谢观看！</a:t>
            </a:r>
            <a:endParaRPr lang="zh-CN" altLang="en-US" u="sng" dirty="0">
              <a:latin typeface="Microsoft YaHei UI" panose="020B0503020204020204" pitchFamily="34" charset="-122"/>
              <a:ea typeface="Microsoft YaHei UI" panose="020B0503020204020204" pitchFamily="34" charset="-122"/>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p:nvPr>
            <p:ph type="ctrTitle"/>
          </p:nvPr>
        </p:nvSpPr>
        <p:spPr>
          <a:xfrm>
            <a:off x="551815" y="649605"/>
            <a:ext cx="11042015" cy="3159125"/>
          </a:xfrm>
        </p:spPr>
        <p:txBody>
          <a:bodyPr/>
          <a:p>
            <a:r>
              <a:rPr lang="en-US" altLang="zh-CN"/>
              <a:t>44. </a:t>
            </a:r>
            <a:r>
              <a:rPr lang="en-US" altLang="zh-CN" u="sng"/>
              <a:t>浸入式</a:t>
            </a:r>
            <a:r>
              <a:rPr lang="zh-CN" altLang="en-US" u="sng"/>
              <a:t>教学法</a:t>
            </a:r>
            <a:endParaRPr lang="zh-CN" altLang="en-US" u="sng"/>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zh-CN" altLang="en-US" dirty="0">
                <a:latin typeface="Microsoft YaHei UI" panose="020B0503020204020204" pitchFamily="34" charset="-122"/>
                <a:ea typeface="Microsoft YaHei UI" panose="020B0503020204020204" pitchFamily="34" charset="-122"/>
              </a:rPr>
              <a:t>目录</a:t>
            </a:r>
            <a:endParaRPr lang="zh-CN" altLang="en-US" dirty="0">
              <a:latin typeface="Microsoft YaHei UI" panose="020B0503020204020204" pitchFamily="34" charset="-122"/>
              <a:ea typeface="Microsoft YaHei UI" panose="020B0503020204020204" pitchFamily="34" charset="-122"/>
            </a:endParaRPr>
          </a:p>
        </p:txBody>
      </p:sp>
      <p:graphicFrame>
        <p:nvGraphicFramePr>
          <p:cNvPr id="4" name="内容占位符 3"/>
          <p:cNvGraphicFramePr>
            <a:graphicFrameLocks noGrp="1"/>
          </p:cNvGraphicFramePr>
          <p:nvPr>
            <p:ph idx="1"/>
            <p:custDataLst>
              <p:tags r:id="rId1"/>
            </p:custDataLst>
          </p:nvPr>
        </p:nvGraphicFramePr>
        <p:xfrm>
          <a:off x="542290" y="1602105"/>
          <a:ext cx="6127750" cy="4436110"/>
        </p:xfrm>
        <a:graphic>
          <a:graphicData uri="http://schemas.openxmlformats.org/drawingml/2006/table">
            <a:tbl>
              <a:tblPr firstRow="1" bandRow="1">
                <a:tableStyleId>{5C22544A-7EE6-4342-B048-85BDC9FD1C3A}</a:tableStyleId>
              </a:tblPr>
              <a:tblGrid>
                <a:gridCol w="6127750"/>
              </a:tblGrid>
              <a:tr h="472727">
                <a:tc>
                  <a:txBody>
                    <a:bodyPr/>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本节课，将学习</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endParaRPr lang="en-US"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tr>
              <a:tr h="3963142">
                <a:tc>
                  <a:txBody>
                    <a:bodyPr/>
                    <a:lstStyle/>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4</a:t>
                      </a:r>
                      <a:r>
                        <a:rPr lang="en-US" altLang="en-GB" sz="2000" dirty="0">
                          <a:latin typeface="Microsoft YaHei UI" panose="020B0503020204020204" pitchFamily="34" charset="-122"/>
                          <a:ea typeface="Microsoft YaHei UI" panose="020B0503020204020204" pitchFamily="34" charset="-122"/>
                          <a:cs typeface="Tahoma" panose="020B0604030504040204" pitchFamily="34" charset="0"/>
                        </a:rPr>
                        <a:t>4</a:t>
                      </a: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.1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故事缘起</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4</a:t>
                      </a:r>
                      <a:r>
                        <a:rPr lang="en-US" altLang="en-GB" sz="2000" dirty="0">
                          <a:latin typeface="Microsoft YaHei UI" panose="020B0503020204020204" pitchFamily="34" charset="-122"/>
                          <a:ea typeface="Microsoft YaHei UI" panose="020B0503020204020204" pitchFamily="34" charset="-122"/>
                          <a:cs typeface="Tahoma" panose="020B0604030504040204" pitchFamily="34" charset="0"/>
                        </a:rPr>
                        <a:t>4</a:t>
                      </a: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.2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故事引发的思考</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4</a:t>
                      </a:r>
                      <a:r>
                        <a:rPr lang="en-US" altLang="en-GB" sz="2000" dirty="0">
                          <a:latin typeface="Microsoft YaHei UI" panose="020B0503020204020204" pitchFamily="34" charset="-122"/>
                          <a:ea typeface="Microsoft YaHei UI" panose="020B0503020204020204" pitchFamily="34" charset="-122"/>
                          <a:cs typeface="Tahoma" panose="020B0604030504040204" pitchFamily="34" charset="0"/>
                        </a:rPr>
                        <a:t>4</a:t>
                      </a: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.3</a:t>
                      </a:r>
                      <a:r>
                        <a:rPr lang="en-US" altLang="en-GB" sz="2000" dirty="0">
                          <a:latin typeface="Microsoft YaHei UI" panose="020B0503020204020204" pitchFamily="34" charset="-122"/>
                          <a:ea typeface="Microsoft YaHei UI" panose="020B0503020204020204" pitchFamily="34" charset="-122"/>
                          <a:cs typeface="Tahoma" panose="020B0604030504040204" pitchFamily="34" charset="0"/>
                        </a:rPr>
                        <a:t> </a:t>
                      </a: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浸入式教学法的本质是什么</a:t>
                      </a:r>
                      <a:r>
                        <a:rPr lang="zh-CN" altLang="en-GB" sz="2000" dirty="0">
                          <a:latin typeface="Microsoft YaHei UI" panose="020B0503020204020204" pitchFamily="34" charset="-122"/>
                          <a:ea typeface="Microsoft YaHei UI" panose="020B0503020204020204" pitchFamily="34" charset="-122"/>
                          <a:cs typeface="Tahoma" panose="020B0604030504040204" pitchFamily="34" charset="0"/>
                        </a:rPr>
                        <a:t>？</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4</a:t>
                      </a:r>
                      <a:r>
                        <a:rPr lang="en-US" altLang="en-GB" sz="2000" dirty="0">
                          <a:latin typeface="Microsoft YaHei UI" panose="020B0503020204020204" pitchFamily="34" charset="-122"/>
                          <a:ea typeface="Microsoft YaHei UI" panose="020B0503020204020204" pitchFamily="34" charset="-122"/>
                          <a:cs typeface="Tahoma" panose="020B0604030504040204" pitchFamily="34" charset="0"/>
                        </a:rPr>
                        <a:t>4</a:t>
                      </a: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.4 “浸入式”外语教学与传统的外语课有何不同？</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4</a:t>
                      </a:r>
                      <a:r>
                        <a:rPr lang="en-US" altLang="en-GB" sz="2000" dirty="0">
                          <a:latin typeface="Microsoft YaHei UI" panose="020B0503020204020204" pitchFamily="34" charset="-122"/>
                          <a:ea typeface="Microsoft YaHei UI" panose="020B0503020204020204" pitchFamily="34" charset="-122"/>
                          <a:cs typeface="Tahoma" panose="020B0604030504040204" pitchFamily="34" charset="0"/>
                        </a:rPr>
                        <a:t>4</a:t>
                      </a: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.5</a:t>
                      </a:r>
                      <a:r>
                        <a:rPr lang="en-US" altLang="en-GB" sz="2000" dirty="0">
                          <a:latin typeface="Microsoft YaHei UI" panose="020B0503020204020204" pitchFamily="34" charset="-122"/>
                          <a:ea typeface="Microsoft YaHei UI" panose="020B0503020204020204" pitchFamily="34" charset="-122"/>
                          <a:cs typeface="Tahoma" panose="020B0604030504040204" pitchFamily="34" charset="0"/>
                        </a:rPr>
                        <a:t> 浸入式教学法是如何产生形成的</a:t>
                      </a: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zh-CN" sz="2000" dirty="0">
                          <a:latin typeface="Microsoft YaHei UI" panose="020B0503020204020204" pitchFamily="34" charset="-122"/>
                          <a:ea typeface="Microsoft YaHei UI" panose="020B0503020204020204" pitchFamily="34" charset="-122"/>
                          <a:cs typeface="Tahoma" panose="020B0604030504040204" pitchFamily="34" charset="0"/>
                        </a:rPr>
                        <a:t>44.6 学生是不是越早“浸入”外语环境越好？</a:t>
                      </a:r>
                      <a:endParaRPr lang="en-US"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zh-CN" sz="2000" dirty="0">
                          <a:latin typeface="Microsoft YaHei UI" panose="020B0503020204020204" pitchFamily="34" charset="-122"/>
                          <a:ea typeface="Microsoft YaHei UI" panose="020B0503020204020204" pitchFamily="34" charset="-122"/>
                          <a:cs typeface="Tahoma" panose="020B0604030504040204" pitchFamily="34" charset="0"/>
                        </a:rPr>
                        <a:t>44.7 过早“浸入”是否会影响</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学生母语的学习？</a:t>
                      </a:r>
                      <a:endParaRPr lang="zh-CN" altLang="en-US"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zh-CN" sz="2000" dirty="0">
                          <a:latin typeface="Microsoft YaHei UI" panose="020B0503020204020204" pitchFamily="34" charset="-122"/>
                          <a:ea typeface="Microsoft YaHei UI" panose="020B0503020204020204" pitchFamily="34" charset="-122"/>
                          <a:cs typeface="Tahoma" panose="020B0604030504040204" pitchFamily="34" charset="0"/>
                        </a:rPr>
                        <a:t>44.8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结语</a:t>
                      </a:r>
                      <a:endParaRPr lang="zh-CN" altLang="en-US" sz="2000"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tr>
            </a:tbl>
          </a:graphicData>
        </a:graphic>
      </p:graphicFrame>
      <p:pic>
        <p:nvPicPr>
          <p:cNvPr id="3" name="图片 2"/>
          <p:cNvPicPr>
            <a:picLocks noChangeAspect="1"/>
          </p:cNvPicPr>
          <p:nvPr/>
        </p:nvPicPr>
        <p:blipFill>
          <a:blip r:embed="rId2"/>
          <a:stretch>
            <a:fillRect/>
          </a:stretch>
        </p:blipFill>
        <p:spPr>
          <a:xfrm>
            <a:off x="2560280" y="465807"/>
            <a:ext cx="914479" cy="914479"/>
          </a:xfrm>
          <a:prstGeom prst="rect">
            <a:avLst/>
          </a:prstGeom>
        </p:spPr>
      </p:pic>
      <p:pic>
        <p:nvPicPr>
          <p:cNvPr id="105" name="图片 104"/>
          <p:cNvPicPr/>
          <p:nvPr/>
        </p:nvPicPr>
        <p:blipFill>
          <a:blip r:embed="rId3"/>
          <a:stretch>
            <a:fillRect/>
          </a:stretch>
        </p:blipFill>
        <p:spPr>
          <a:xfrm>
            <a:off x="6670040" y="1601470"/>
            <a:ext cx="5144770" cy="4434840"/>
          </a:xfrm>
          <a:prstGeom prst="rect">
            <a:avLst/>
          </a:prstGeom>
          <a:noFill/>
          <a:ln w="9525">
            <a:noFill/>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85336" y="244867"/>
            <a:ext cx="9875520" cy="1356360"/>
          </a:xfrm>
        </p:spPr>
        <p:txBody>
          <a:bodyPr rtlCol="0"/>
          <a:lstStyle/>
          <a:p>
            <a:pPr rtl="0"/>
            <a:r>
              <a:rPr lang="en-GB" altLang="zh-CN" dirty="0">
                <a:latin typeface="Microsoft YaHei UI" panose="020B0503020204020204" pitchFamily="34" charset="-122"/>
                <a:ea typeface="Microsoft YaHei UI" panose="020B0503020204020204" pitchFamily="34" charset="-122"/>
              </a:rPr>
              <a:t>4</a:t>
            </a:r>
            <a:r>
              <a:rPr lang="en-US" altLang="en-GB" dirty="0">
                <a:latin typeface="Microsoft YaHei UI" panose="020B0503020204020204" pitchFamily="34" charset="-122"/>
                <a:ea typeface="Microsoft YaHei UI" panose="020B0503020204020204" pitchFamily="34" charset="-122"/>
              </a:rPr>
              <a:t>4</a:t>
            </a:r>
            <a:r>
              <a:rPr lang="en-GB" altLang="zh-CN" dirty="0">
                <a:latin typeface="Microsoft YaHei UI" panose="020B0503020204020204" pitchFamily="34" charset="-122"/>
                <a:ea typeface="Microsoft YaHei UI" panose="020B0503020204020204" pitchFamily="34" charset="-122"/>
              </a:rPr>
              <a:t>.1 </a:t>
            </a:r>
            <a:r>
              <a:rPr lang="zh-CN" altLang="en-US" dirty="0">
                <a:latin typeface="Microsoft YaHei UI" panose="020B0503020204020204" pitchFamily="34" charset="-122"/>
                <a:ea typeface="Microsoft YaHei UI" panose="020B0503020204020204" pitchFamily="34" charset="-122"/>
              </a:rPr>
              <a:t>故事缘起</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会议"/>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5006344" y="465847"/>
            <a:ext cx="914400" cy="914400"/>
          </a:xfrm>
          <a:prstGeom prst="rect">
            <a:avLst/>
          </a:prstGeom>
        </p:spPr>
      </p:pic>
      <p:sp>
        <p:nvSpPr>
          <p:cNvPr id="3" name="内容占位符 2"/>
          <p:cNvSpPr>
            <a:spLocks noGrp="1"/>
          </p:cNvSpPr>
          <p:nvPr>
            <p:ph idx="1"/>
          </p:nvPr>
        </p:nvSpPr>
        <p:spPr>
          <a:xfrm>
            <a:off x="711835" y="1380490"/>
            <a:ext cx="10733405" cy="4918710"/>
          </a:xfrm>
        </p:spPr>
        <p:txBody>
          <a:bodyPr>
            <a:noAutofit/>
          </a:bodyPr>
          <a:p>
            <a:pPr marL="45720" indent="720090" algn="just" fontAlgn="auto">
              <a:lnSpc>
                <a:spcPct val="200000"/>
              </a:lnSpc>
              <a:spcBef>
                <a:spcPts val="0"/>
              </a:spcBef>
              <a:buNone/>
            </a:pPr>
            <a:r>
              <a:rPr lang="zh-CN" altLang="en-US" sz="2000" dirty="0"/>
              <a:t>《爸爸去哪儿》自 2013 年开播以来，一直受到观众热捧。节目中呆萌可爱的星二代们更是赚足了观众的眼球。该节目的成功引起了国内电视媒体对明星亲子节目的热捧，电视荧屏相继掀起了一股亲子档综艺风。</a:t>
            </a:r>
            <a:endParaRPr lang="zh-CN" altLang="en-US" sz="2000" dirty="0"/>
          </a:p>
          <a:p>
            <a:pPr marL="45720" indent="720090" algn="just" fontAlgn="auto">
              <a:lnSpc>
                <a:spcPct val="200000"/>
              </a:lnSpc>
              <a:spcBef>
                <a:spcPts val="0"/>
              </a:spcBef>
              <a:buNone/>
            </a:pPr>
            <a:r>
              <a:rPr lang="zh-CN" altLang="en-US" sz="2000" dirty="0"/>
              <a:t>在这些节目中，征服观众的不仅是萌娃们超高的颜值和呆萌可爱的形象，这些平均年龄不超过 6 岁的孩子脱口而出的一口流利的英语更是成为观众热议的话题。我们观看节目时不难发现，几乎每一个孩子都有属于自己的英文名，并且在节目录制过程中，孩子们英文名的出镜率也远远高于他们的中文名。各位萌娃的日常交流中伴随着流利的英语，甚至一起玩耍时唱的也是英文儿歌。</a:t>
            </a:r>
            <a:endParaRPr lang="zh-CN" altLang="en-US" sz="2000"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85336" y="244867"/>
            <a:ext cx="9875520" cy="1356360"/>
          </a:xfrm>
        </p:spPr>
        <p:txBody>
          <a:bodyPr rtlCol="0"/>
          <a:lstStyle/>
          <a:p>
            <a:pPr rtl="0"/>
            <a:r>
              <a:rPr lang="en-GB" altLang="zh-CN" dirty="0">
                <a:latin typeface="Microsoft YaHei UI" panose="020B0503020204020204" pitchFamily="34" charset="-122"/>
                <a:ea typeface="Microsoft YaHei UI" panose="020B0503020204020204" pitchFamily="34" charset="-122"/>
              </a:rPr>
              <a:t>4</a:t>
            </a:r>
            <a:r>
              <a:rPr lang="en-US" altLang="en-GB" dirty="0">
                <a:latin typeface="Microsoft YaHei UI" panose="020B0503020204020204" pitchFamily="34" charset="-122"/>
                <a:ea typeface="Microsoft YaHei UI" panose="020B0503020204020204" pitchFamily="34" charset="-122"/>
              </a:rPr>
              <a:t>4</a:t>
            </a:r>
            <a:r>
              <a:rPr lang="en-GB" altLang="zh-CN" dirty="0">
                <a:latin typeface="Microsoft YaHei UI" panose="020B0503020204020204" pitchFamily="34" charset="-122"/>
                <a:ea typeface="Microsoft YaHei UI" panose="020B0503020204020204" pitchFamily="34" charset="-122"/>
              </a:rPr>
              <a:t>.1 </a:t>
            </a:r>
            <a:r>
              <a:rPr lang="zh-CN" altLang="en-US" dirty="0">
                <a:latin typeface="Microsoft YaHei UI" panose="020B0503020204020204" pitchFamily="34" charset="-122"/>
                <a:ea typeface="Microsoft YaHei UI" panose="020B0503020204020204" pitchFamily="34" charset="-122"/>
              </a:rPr>
              <a:t>故事缘起</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会议"/>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5006344" y="465847"/>
            <a:ext cx="914400" cy="914400"/>
          </a:xfrm>
          <a:prstGeom prst="rect">
            <a:avLst/>
          </a:prstGeom>
        </p:spPr>
      </p:pic>
      <p:sp>
        <p:nvSpPr>
          <p:cNvPr id="3" name="内容占位符 2"/>
          <p:cNvSpPr>
            <a:spLocks noGrp="1"/>
          </p:cNvSpPr>
          <p:nvPr>
            <p:ph idx="1"/>
          </p:nvPr>
        </p:nvSpPr>
        <p:spPr>
          <a:xfrm>
            <a:off x="904240" y="1497965"/>
            <a:ext cx="10237470" cy="4965700"/>
          </a:xfrm>
        </p:spPr>
        <p:txBody>
          <a:bodyPr>
            <a:noAutofit/>
          </a:bodyPr>
          <a:p>
            <a:pPr marL="45720" indent="720090" algn="just" fontAlgn="auto">
              <a:lnSpc>
                <a:spcPct val="200000"/>
              </a:lnSpc>
              <a:spcBef>
                <a:spcPts val="0"/>
              </a:spcBef>
              <a:buNone/>
            </a:pPr>
            <a:r>
              <a:rPr lang="zh-CN" altLang="en-US" sz="2000" dirty="0"/>
              <a:t>这些孩子中令人印象最为深刻的当属黄磊的女儿多多和王中磊的儿子威廉弟弟了。在节目执行任务的过程中，为了方便和来自香港的、普通话不怎么顺畅的小伙伴交流，多多能立刻开启中英文自由切换模式。纯正的发音、流利的表达，让电视机前不少成年人都赧颜。在结束了节目录制后的日子里，年仅 8 岁的多多甚至在父亲的指导下翻译了英国文豪托尔金的经典绘本《圣诞老爸的来信》并出版发行。同样地，威廉弟弟在节目中与外国友人流利对话 20 多分钟，顺利在集市上帮助外国友人解决了买鸟问题，甚至还用英文做数学作业，让屏幕前的观众大跌眼镜。</a:t>
            </a:r>
            <a:endParaRPr lang="zh-CN" altLang="en-US" sz="20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GB" altLang="zh-CN" dirty="0"/>
              <a:t>41.2</a:t>
            </a:r>
            <a:r>
              <a:rPr lang="zh-CN" altLang="en-US" dirty="0"/>
              <a:t> 故事引发的思考</a:t>
            </a:r>
            <a:r>
              <a:rPr lang="zh-CN" altLang="en-US" dirty="0">
                <a:latin typeface="Microsoft YaHei UI" panose="020B0503020204020204" pitchFamily="34" charset="-122"/>
                <a:ea typeface="Microsoft YaHei UI" panose="020B0503020204020204" pitchFamily="34" charset="-122"/>
              </a:rPr>
              <a:t> </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p:cNvSpPr>
            <a:spLocks noGrp="1"/>
          </p:cNvSpPr>
          <p:nvPr>
            <p:ph idx="1"/>
          </p:nvPr>
        </p:nvSpPr>
        <p:spPr>
          <a:xfrm>
            <a:off x="1096645" y="1793875"/>
            <a:ext cx="10240645" cy="4271645"/>
          </a:xfrm>
        </p:spPr>
        <p:txBody>
          <a:bodyPr>
            <a:noAutofit/>
          </a:bodyPr>
          <a:lstStyle/>
          <a:p>
            <a:pPr marL="502920" indent="0" algn="l" fontAlgn="auto">
              <a:lnSpc>
                <a:spcPct val="150000"/>
              </a:lnSpc>
              <a:buFont typeface="+mj-lt"/>
              <a:buAutoNum type="arabicParenR"/>
            </a:pPr>
            <a:r>
              <a:rPr lang="zh-CN" altLang="en-US" sz="2000" dirty="0"/>
              <a:t> 故事中 Ms</a:t>
            </a:r>
            <a:r>
              <a:rPr lang="en-US" altLang="zh-CN" sz="2000" dirty="0"/>
              <a:t>. </a:t>
            </a:r>
            <a:r>
              <a:rPr lang="zh-CN" altLang="en-US" sz="2000" dirty="0"/>
              <a:t>Lin 所使用的听说法是如何产生的？</a:t>
            </a:r>
            <a:endParaRPr lang="zh-CN" altLang="en-US" sz="2000" dirty="0"/>
          </a:p>
          <a:p>
            <a:pPr marL="502920" indent="0" algn="l" fontAlgn="auto">
              <a:lnSpc>
                <a:spcPct val="150000"/>
              </a:lnSpc>
              <a:buFont typeface="+mj-lt"/>
              <a:buAutoNum type="arabicParenR"/>
            </a:pPr>
            <a:r>
              <a:rPr lang="zh-CN" altLang="en-US" sz="2000" dirty="0"/>
              <a:t> 听说法的理论依据是什么？</a:t>
            </a:r>
            <a:r>
              <a:rPr lang="en-US" altLang="zh-CN" sz="2000" dirty="0"/>
              <a:t>  </a:t>
            </a:r>
            <a:endParaRPr lang="zh-CN" altLang="en-US" sz="2000" dirty="0"/>
          </a:p>
          <a:p>
            <a:pPr marL="502920" indent="0" algn="l" fontAlgn="auto">
              <a:lnSpc>
                <a:spcPct val="150000"/>
              </a:lnSpc>
              <a:buFont typeface="+mj-lt"/>
              <a:buAutoNum type="arabicParenR"/>
            </a:pPr>
            <a:r>
              <a:rPr lang="en-US" altLang="zh-CN" sz="2000" dirty="0"/>
              <a:t> </a:t>
            </a:r>
            <a:r>
              <a:rPr lang="zh-CN" altLang="en-US" sz="2000" dirty="0"/>
              <a:t>该教学法</a:t>
            </a:r>
            <a:r>
              <a:rPr lang="en-GB" sz="2000" dirty="0"/>
              <a:t>在教学上有何特点？</a:t>
            </a:r>
            <a:endParaRPr lang="en-GB" sz="2000" dirty="0"/>
          </a:p>
          <a:p>
            <a:pPr marL="502920" indent="0" algn="l" fontAlgn="auto">
              <a:lnSpc>
                <a:spcPct val="150000"/>
              </a:lnSpc>
              <a:buFont typeface="+mj-lt"/>
              <a:buAutoNum type="arabicParenR"/>
            </a:pPr>
            <a:r>
              <a:rPr lang="en-US" altLang="en-GB" sz="2000" dirty="0"/>
              <a:t> </a:t>
            </a:r>
            <a:r>
              <a:rPr lang="en-GB" sz="2000" dirty="0"/>
              <a:t>为什么学生会认为这种教学无趣，难以在现</a:t>
            </a:r>
            <a:r>
              <a:rPr lang="zh-CN" altLang="en-GB" sz="2000" dirty="0"/>
              <a:t>实生活中运用？</a:t>
            </a:r>
            <a:endParaRPr lang="en-GB" sz="2000" dirty="0"/>
          </a:p>
          <a:p>
            <a:pPr marL="502920" indent="0" algn="l" fontAlgn="auto">
              <a:lnSpc>
                <a:spcPct val="150000"/>
              </a:lnSpc>
              <a:buFont typeface="+mj-lt"/>
              <a:buNone/>
            </a:pPr>
            <a:r>
              <a:rPr lang="en-US" altLang="en-GB" sz="1800" dirty="0"/>
              <a:t>5)</a:t>
            </a:r>
            <a:r>
              <a:rPr lang="en-US" altLang="en-GB" sz="2000" dirty="0"/>
              <a:t> </a:t>
            </a:r>
            <a:r>
              <a:rPr lang="en-GB" sz="2000" dirty="0"/>
              <a:t>如何改善这种教学方法？</a:t>
            </a:r>
            <a:endParaRPr lang="en-GB" sz="2000" dirty="0"/>
          </a:p>
        </p:txBody>
      </p:sp>
      <p:sp>
        <p:nvSpPr>
          <p:cNvPr id="3" name="思想气泡: 云 2"/>
          <p:cNvSpPr/>
          <p:nvPr/>
        </p:nvSpPr>
        <p:spPr>
          <a:xfrm>
            <a:off x="6797040" y="518160"/>
            <a:ext cx="812800" cy="670560"/>
          </a:xfrm>
          <a:prstGeom prst="cloudCallou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85336" y="244867"/>
            <a:ext cx="9875520" cy="1356360"/>
          </a:xfrm>
        </p:spPr>
        <p:txBody>
          <a:bodyPr rtlCol="0"/>
          <a:lstStyle/>
          <a:p>
            <a:pPr rtl="0"/>
            <a:r>
              <a:rPr lang="en-GB" altLang="zh-CN" dirty="0">
                <a:latin typeface="Microsoft YaHei UI" panose="020B0503020204020204" pitchFamily="34" charset="-122"/>
                <a:ea typeface="Microsoft YaHei UI" panose="020B0503020204020204" pitchFamily="34" charset="-122"/>
              </a:rPr>
              <a:t>4</a:t>
            </a:r>
            <a:r>
              <a:rPr lang="en-US" altLang="en-GB" dirty="0">
                <a:latin typeface="Microsoft YaHei UI" panose="020B0503020204020204" pitchFamily="34" charset="-122"/>
                <a:ea typeface="Microsoft YaHei UI" panose="020B0503020204020204" pitchFamily="34" charset="-122"/>
              </a:rPr>
              <a:t>4</a:t>
            </a:r>
            <a:r>
              <a:rPr lang="en-GB" altLang="zh-CN" dirty="0">
                <a:latin typeface="Microsoft YaHei UI" panose="020B0503020204020204" pitchFamily="34" charset="-122"/>
                <a:ea typeface="Microsoft YaHei UI" panose="020B0503020204020204" pitchFamily="34" charset="-122"/>
              </a:rPr>
              <a:t>.1 </a:t>
            </a:r>
            <a:r>
              <a:rPr lang="zh-CN" altLang="en-US" dirty="0">
                <a:latin typeface="Microsoft YaHei UI" panose="020B0503020204020204" pitchFamily="34" charset="-122"/>
                <a:ea typeface="Microsoft YaHei UI" panose="020B0503020204020204" pitchFamily="34" charset="-122"/>
              </a:rPr>
              <a:t>故事缘起</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会议"/>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5006344" y="465847"/>
            <a:ext cx="914400" cy="914400"/>
          </a:xfrm>
          <a:prstGeom prst="rect">
            <a:avLst/>
          </a:prstGeom>
        </p:spPr>
      </p:pic>
      <p:sp>
        <p:nvSpPr>
          <p:cNvPr id="3" name="内容占位符 2"/>
          <p:cNvSpPr>
            <a:spLocks noGrp="1"/>
          </p:cNvSpPr>
          <p:nvPr>
            <p:ph idx="1"/>
          </p:nvPr>
        </p:nvSpPr>
        <p:spPr>
          <a:xfrm>
            <a:off x="1085215" y="1601470"/>
            <a:ext cx="10237470" cy="4965700"/>
          </a:xfrm>
        </p:spPr>
        <p:txBody>
          <a:bodyPr>
            <a:noAutofit/>
          </a:bodyPr>
          <a:p>
            <a:pPr marL="45720" indent="720090" algn="just" fontAlgn="auto">
              <a:lnSpc>
                <a:spcPct val="200000"/>
              </a:lnSpc>
              <a:spcBef>
                <a:spcPts val="0"/>
              </a:spcBef>
              <a:buNone/>
            </a:pPr>
            <a:r>
              <a:rPr lang="zh-CN" altLang="en-US" sz="2000" dirty="0"/>
              <a:t>综观这一现象不禁令人感叹，英语早已经融入进了这些星二代的生活。有不少网友更是好奇他们在哪所学校接受的教育，能让他们的英语表达能力如此出众。经过对公开资料的整理不难发现，几乎所有星二代就读的都是学费昂贵的国际学校。举例来说，威廉弟弟就读的是北京德威英国国际学校。这所学校是英国德威学校的所属学校，学校分为全日制幼儿园、小学、初中和高中，高二之前的课程与英国国家课程同步，高二高三则是教授国际教育文凭课程，纯英文教学。从小就被“浸泡”在一个全英文的生活与学习环境中，因此，这些萌娃们能在日常生活中熟练自如地运用英语也就不足为奇了。</a:t>
            </a:r>
            <a:endParaRPr lang="zh-CN" altLang="en-US" sz="2000"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GB" altLang="zh-CN" dirty="0"/>
              <a:t>4</a:t>
            </a:r>
            <a:r>
              <a:rPr lang="en-US" altLang="en-GB" dirty="0"/>
              <a:t>4</a:t>
            </a:r>
            <a:r>
              <a:rPr lang="en-GB" altLang="zh-CN" dirty="0"/>
              <a:t>.2</a:t>
            </a:r>
            <a:r>
              <a:rPr lang="zh-CN" altLang="en-US" dirty="0"/>
              <a:t> 故事引发的思考</a:t>
            </a:r>
            <a:r>
              <a:rPr lang="zh-CN" altLang="en-US" dirty="0">
                <a:latin typeface="Microsoft YaHei UI" panose="020B0503020204020204" pitchFamily="34" charset="-122"/>
                <a:ea typeface="Microsoft YaHei UI" panose="020B0503020204020204" pitchFamily="34" charset="-122"/>
              </a:rPr>
              <a:t> </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p:cNvSpPr>
            <a:spLocks noGrp="1"/>
          </p:cNvSpPr>
          <p:nvPr>
            <p:ph idx="1"/>
          </p:nvPr>
        </p:nvSpPr>
        <p:spPr>
          <a:xfrm>
            <a:off x="731520" y="1781175"/>
            <a:ext cx="9028430" cy="4260850"/>
          </a:xfrm>
        </p:spPr>
        <p:txBody>
          <a:bodyPr>
            <a:noAutofit/>
          </a:bodyPr>
          <a:lstStyle/>
          <a:p>
            <a:pPr marL="502920" indent="0" algn="l" fontAlgn="auto">
              <a:lnSpc>
                <a:spcPct val="150000"/>
              </a:lnSpc>
              <a:buFont typeface="+mj-lt"/>
              <a:buAutoNum type="arabicParenR"/>
            </a:pPr>
            <a:r>
              <a:rPr lang="zh-CN" altLang="en-US" sz="2000" dirty="0"/>
              <a:t> 从教学法的角度来看，国际学校所采用的“浸入式教学法”的本质是什么？</a:t>
            </a:r>
            <a:endParaRPr lang="zh-CN" altLang="en-US" sz="2000" dirty="0"/>
          </a:p>
          <a:p>
            <a:pPr marL="502920" indent="0" algn="l" fontAlgn="auto">
              <a:lnSpc>
                <a:spcPct val="150000"/>
              </a:lnSpc>
              <a:buFont typeface="+mj-lt"/>
              <a:buAutoNum type="arabicParenR"/>
            </a:pPr>
            <a:r>
              <a:rPr lang="en-US" altLang="zh-CN" sz="2000" dirty="0"/>
              <a:t> </a:t>
            </a:r>
            <a:r>
              <a:rPr lang="zh-CN" altLang="en-US" sz="2000" dirty="0"/>
              <a:t>“浸</a:t>
            </a:r>
            <a:r>
              <a:rPr lang="en-GB" sz="2000" dirty="0"/>
              <a:t>入式”外语教学与传统的外语课有何不同？</a:t>
            </a:r>
            <a:endParaRPr lang="en-GB" sz="2000" dirty="0"/>
          </a:p>
          <a:p>
            <a:pPr marL="502920" indent="0" algn="l" fontAlgn="auto">
              <a:lnSpc>
                <a:spcPct val="150000"/>
              </a:lnSpc>
              <a:buFont typeface="+mj-lt"/>
              <a:buAutoNum type="arabicParenR"/>
            </a:pPr>
            <a:r>
              <a:rPr lang="en-US" altLang="en-GB" sz="2000" dirty="0"/>
              <a:t> </a:t>
            </a:r>
            <a:r>
              <a:rPr lang="en-GB" sz="2000" dirty="0"/>
              <a:t>浸入式教学法是如何产生形成的？</a:t>
            </a:r>
            <a:endParaRPr lang="en-GB" sz="2000" dirty="0"/>
          </a:p>
          <a:p>
            <a:pPr marL="502920" indent="0" algn="l" fontAlgn="auto">
              <a:lnSpc>
                <a:spcPct val="150000"/>
              </a:lnSpc>
              <a:buFont typeface="+mj-lt"/>
              <a:buAutoNum type="arabicParenR"/>
            </a:pPr>
            <a:r>
              <a:rPr lang="en-US" altLang="en-GB" sz="2000" dirty="0"/>
              <a:t> </a:t>
            </a:r>
            <a:r>
              <a:rPr lang="en-GB" sz="2000" dirty="0"/>
              <a:t>学生是不是越早“浸入”外语环境越好？</a:t>
            </a:r>
            <a:endParaRPr lang="en-GB" sz="2000" dirty="0"/>
          </a:p>
          <a:p>
            <a:pPr marL="502920" indent="0" algn="l" fontAlgn="auto">
              <a:lnSpc>
                <a:spcPct val="150000"/>
              </a:lnSpc>
              <a:buFont typeface="+mj-lt"/>
              <a:buAutoNum type="arabicParenR"/>
            </a:pPr>
            <a:r>
              <a:rPr lang="en-GB" sz="2000" dirty="0"/>
              <a:t> 过早“浸入”是否会影响学生母语的学习？</a:t>
            </a:r>
            <a:endParaRPr lang="en-GB" sz="2000" dirty="0"/>
          </a:p>
        </p:txBody>
      </p:sp>
      <p:sp>
        <p:nvSpPr>
          <p:cNvPr id="3" name="思想气泡: 云 2"/>
          <p:cNvSpPr/>
          <p:nvPr/>
        </p:nvSpPr>
        <p:spPr>
          <a:xfrm>
            <a:off x="6797040" y="518160"/>
            <a:ext cx="812800" cy="670560"/>
          </a:xfrm>
          <a:prstGeom prst="cloudCallou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82600" y="245110"/>
            <a:ext cx="10141585" cy="1356360"/>
          </a:xfrm>
        </p:spPr>
        <p:txBody>
          <a:bodyPr rtlCol="0">
            <a:normAutofit/>
          </a:bodyPr>
          <a:lstStyle/>
          <a:p>
            <a:pPr rtl="0"/>
            <a:r>
              <a:rPr lang="en-GB" altLang="zh-CN" dirty="0"/>
              <a:t>4</a:t>
            </a:r>
            <a:r>
              <a:rPr lang="en-US" altLang="en-GB" dirty="0"/>
              <a:t>4</a:t>
            </a:r>
            <a:r>
              <a:rPr lang="en-GB" altLang="zh-CN" dirty="0"/>
              <a:t>.3</a:t>
            </a:r>
            <a:r>
              <a:rPr lang="zh-CN" altLang="en-US" dirty="0"/>
              <a:t> 浸入式教学法的本质是什么？</a:t>
            </a:r>
            <a:endParaRPr lang="zh-CN" altLang="en-US" dirty="0"/>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856384" y="336942"/>
            <a:ext cx="914400" cy="914400"/>
          </a:xfrm>
          <a:prstGeom prst="rect">
            <a:avLst/>
          </a:prstGeom>
        </p:spPr>
      </p:pic>
      <p:sp>
        <p:nvSpPr>
          <p:cNvPr id="6" name="内容占位符 5"/>
          <p:cNvSpPr>
            <a:spLocks noGrp="1"/>
          </p:cNvSpPr>
          <p:nvPr>
            <p:ph idx="1"/>
          </p:nvPr>
        </p:nvSpPr>
        <p:spPr>
          <a:xfrm>
            <a:off x="713105" y="1380490"/>
            <a:ext cx="10735310" cy="5104765"/>
          </a:xfrm>
        </p:spPr>
        <p:txBody>
          <a:bodyPr>
            <a:noAutofit/>
          </a:bodyPr>
          <a:lstStyle/>
          <a:p>
            <a:pPr marL="45720" indent="457200" algn="just" fontAlgn="auto">
              <a:lnSpc>
                <a:spcPct val="150000"/>
              </a:lnSpc>
              <a:spcBef>
                <a:spcPts val="0"/>
              </a:spcBef>
              <a:buNone/>
            </a:pPr>
            <a:endParaRPr lang="en-GB" sz="2000" dirty="0"/>
          </a:p>
          <a:p>
            <a:pPr marL="45720" indent="457200" algn="just" fontAlgn="auto">
              <a:lnSpc>
                <a:spcPts val="4500"/>
              </a:lnSpc>
              <a:spcBef>
                <a:spcPts val="0"/>
              </a:spcBef>
              <a:buNone/>
            </a:pPr>
            <a:r>
              <a:rPr lang="zh-CN" altLang="en-GB" sz="2000" dirty="0"/>
              <a:t>浸入式教学（Immersion）是指用学习者非母语的第二语言作为直接教学用语（School Language）的外语教学模式，是对传统第二语言/外语教学的革新（强海燕和Linda Siegel</a:t>
            </a:r>
            <a:r>
              <a:rPr lang="en-US" altLang="zh-CN" sz="2000" dirty="0"/>
              <a:t> </a:t>
            </a:r>
            <a:r>
              <a:rPr lang="zh-CN" altLang="en-GB" sz="2000" dirty="0"/>
              <a:t>2004）。</a:t>
            </a:r>
            <a:endParaRPr lang="zh-CN" altLang="en-GB" sz="2000" dirty="0"/>
          </a:p>
          <a:p>
            <a:pPr marL="45720" indent="457200" algn="just" fontAlgn="auto">
              <a:lnSpc>
                <a:spcPts val="4500"/>
              </a:lnSpc>
              <a:spcBef>
                <a:spcPts val="0"/>
              </a:spcBef>
              <a:buNone/>
            </a:pPr>
            <a:endParaRPr lang="zh-CN" altLang="en-GB" sz="2000" dirty="0"/>
          </a:p>
          <a:p>
            <a:pPr marL="45720" indent="457200" algn="just" fontAlgn="auto">
              <a:lnSpc>
                <a:spcPts val="4500"/>
              </a:lnSpc>
              <a:spcBef>
                <a:spcPts val="0"/>
              </a:spcBef>
              <a:buNone/>
            </a:pPr>
            <a:r>
              <a:rPr lang="zh-CN" altLang="en-GB" sz="2000" dirty="0"/>
              <a:t>在我国，外语浸入式教学通常是指英语浸入式教学，即指用英语作为语言媒介对以汉语为母语的学生进行教学，学生主要通过教学内容而不是通过专门的第二语言课程（英语）教学来学习的一种新的教学模式（刘春花</a:t>
            </a:r>
            <a:r>
              <a:rPr lang="en-US" altLang="zh-CN" sz="2000" dirty="0"/>
              <a:t> </a:t>
            </a:r>
            <a:r>
              <a:rPr lang="zh-CN" altLang="en-GB" sz="2000" dirty="0"/>
              <a:t>2005）。</a:t>
            </a:r>
            <a:endParaRPr lang="zh-CN" altLang="en-GB" sz="2000" dirty="0"/>
          </a:p>
          <a:p>
            <a:pPr marL="45720" indent="457200" algn="just" fontAlgn="auto">
              <a:lnSpc>
                <a:spcPct val="150000"/>
              </a:lnSpc>
              <a:spcBef>
                <a:spcPts val="0"/>
              </a:spcBef>
              <a:buNone/>
            </a:pPr>
            <a:endParaRPr lang="zh-CN" altLang="en-GB" sz="2000" dirty="0"/>
          </a:p>
          <a:p>
            <a:pPr marL="45720" indent="457200" algn="just" fontAlgn="auto">
              <a:lnSpc>
                <a:spcPct val="150000"/>
              </a:lnSpc>
              <a:spcBef>
                <a:spcPts val="0"/>
              </a:spcBef>
              <a:buNone/>
            </a:pPr>
            <a:endParaRPr lang="zh-CN" altLang="en-GB" sz="2000" dirty="0"/>
          </a:p>
          <a:p>
            <a:pPr marL="45720" indent="457200" algn="just" fontAlgn="auto">
              <a:lnSpc>
                <a:spcPct val="150000"/>
              </a:lnSpc>
              <a:spcBef>
                <a:spcPts val="0"/>
              </a:spcBef>
              <a:buNone/>
            </a:pPr>
            <a:endParaRPr lang="zh-CN" altLang="en-GB" sz="2000"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81965" y="407035"/>
            <a:ext cx="10374630" cy="1586865"/>
          </a:xfrm>
        </p:spPr>
        <p:txBody>
          <a:bodyPr rtlCol="0">
            <a:normAutofit fontScale="90000"/>
          </a:bodyPr>
          <a:lstStyle/>
          <a:p>
            <a:pPr rtl="0" fontAlgn="auto">
              <a:lnSpc>
                <a:spcPct val="150000"/>
              </a:lnSpc>
            </a:pPr>
            <a:r>
              <a:rPr lang="en-GB" altLang="zh-CN" dirty="0"/>
              <a:t>4</a:t>
            </a:r>
            <a:r>
              <a:rPr lang="en-US" altLang="en-GB" dirty="0"/>
              <a:t>4</a:t>
            </a:r>
            <a:r>
              <a:rPr lang="en-GB" altLang="zh-CN" dirty="0"/>
              <a:t>.</a:t>
            </a:r>
            <a:r>
              <a:rPr lang="en-US" altLang="en-GB" dirty="0"/>
              <a:t>4</a:t>
            </a:r>
            <a:r>
              <a:rPr lang="zh-CN" altLang="en-US" dirty="0"/>
              <a:t> “浸入式”外语教学与传统的外语课有何</a:t>
            </a:r>
            <a:br>
              <a:rPr lang="zh-CN" altLang="en-US" dirty="0"/>
            </a:br>
            <a:r>
              <a:rPr lang="zh-CN" altLang="en-US" dirty="0"/>
              <a:t> </a:t>
            </a:r>
            <a:r>
              <a:rPr lang="en-US" altLang="zh-CN" dirty="0"/>
              <a:t>        </a:t>
            </a:r>
            <a:r>
              <a:rPr lang="zh-CN" altLang="en-US" dirty="0"/>
              <a:t>不同？</a:t>
            </a:r>
            <a:endParaRPr lang="zh-CN" altLang="en-US" dirty="0"/>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856384" y="336942"/>
            <a:ext cx="914400" cy="914400"/>
          </a:xfrm>
          <a:prstGeom prst="rect">
            <a:avLst/>
          </a:prstGeom>
        </p:spPr>
      </p:pic>
      <p:sp>
        <p:nvSpPr>
          <p:cNvPr id="6" name="内容占位符 5"/>
          <p:cNvSpPr>
            <a:spLocks noGrp="1"/>
          </p:cNvSpPr>
          <p:nvPr>
            <p:ph idx="1"/>
          </p:nvPr>
        </p:nvSpPr>
        <p:spPr>
          <a:xfrm>
            <a:off x="728345" y="2234565"/>
            <a:ext cx="10735310" cy="4307840"/>
          </a:xfrm>
        </p:spPr>
        <p:txBody>
          <a:bodyPr>
            <a:noAutofit/>
          </a:bodyPr>
          <a:lstStyle/>
          <a:p>
            <a:pPr marL="45720" indent="457200" algn="just" fontAlgn="auto">
              <a:lnSpc>
                <a:spcPts val="4000"/>
              </a:lnSpc>
              <a:spcBef>
                <a:spcPts val="0"/>
              </a:spcBef>
              <a:buNone/>
            </a:pPr>
            <a:r>
              <a:rPr lang="zh-CN" altLang="en-GB" sz="2000" dirty="0"/>
              <a:t>在浸入式教学中，学生在校的全部或一半时间，都被“浸泡”在目标语环境中。教师在面对学生时只使用目标语。不仅用目标语教授目标语，而且还用目标语讲授其他学科课程。</a:t>
            </a:r>
            <a:endParaRPr lang="zh-CN" altLang="en-GB" sz="2000" dirty="0"/>
          </a:p>
          <a:p>
            <a:pPr marL="45720" indent="457200" algn="just" fontAlgn="auto">
              <a:lnSpc>
                <a:spcPts val="4000"/>
              </a:lnSpc>
              <a:spcBef>
                <a:spcPts val="0"/>
              </a:spcBef>
              <a:buNone/>
            </a:pPr>
            <a:r>
              <a:rPr lang="zh-CN" altLang="en-GB" sz="2000" dirty="0"/>
              <a:t>浸入式教学的目的是使学生在有效学习第二语言的同时，保持并发展第一语言能力；有效地通过第二语言学习、掌握各学科知识；通过第二语言的学习，在不影响其对本族语言文化感情的前提下，理解和鉴赏另一种语言文化（熊寅谷</a:t>
            </a:r>
            <a:r>
              <a:rPr lang="en-US" altLang="zh-CN" sz="2000" dirty="0"/>
              <a:t>  </a:t>
            </a:r>
            <a:r>
              <a:rPr lang="zh-CN" altLang="en-GB" sz="2000" dirty="0"/>
              <a:t>1993）。</a:t>
            </a:r>
            <a:endParaRPr lang="zh-CN" altLang="en-GB" sz="2000" dirty="0"/>
          </a:p>
          <a:p>
            <a:pPr marL="45720" indent="457200" algn="just" fontAlgn="auto">
              <a:lnSpc>
                <a:spcPts val="4000"/>
              </a:lnSpc>
              <a:spcBef>
                <a:spcPts val="0"/>
              </a:spcBef>
              <a:buNone/>
            </a:pPr>
            <a:r>
              <a:rPr lang="zh-CN" altLang="en-GB" sz="2000" dirty="0"/>
              <a:t>浸入式外语教学为学生学习和使用全新的目的语言提供了广阔且丰富自然的语言环境（俞溪</a:t>
            </a:r>
            <a:r>
              <a:rPr lang="en-US" altLang="zh-CN" sz="2000" dirty="0"/>
              <a:t> </a:t>
            </a:r>
            <a:r>
              <a:rPr lang="zh-CN" altLang="en-GB" sz="2000" dirty="0"/>
              <a:t>2009）。</a:t>
            </a:r>
            <a:endParaRPr lang="zh-CN" altLang="en-GB" sz="2000" dirty="0"/>
          </a:p>
          <a:p>
            <a:pPr marL="45720" indent="457200" algn="just" fontAlgn="auto">
              <a:lnSpc>
                <a:spcPts val="4000"/>
              </a:lnSpc>
              <a:spcBef>
                <a:spcPts val="0"/>
              </a:spcBef>
              <a:buNone/>
            </a:pPr>
            <a:r>
              <a:rPr lang="zh-CN" altLang="en-GB" sz="2000" dirty="0"/>
              <a:t>浸入式外语教学是主动地、自愿的选择。</a:t>
            </a:r>
            <a:endParaRPr lang="zh-CN" altLang="en-GB" sz="2000"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81965" y="245110"/>
            <a:ext cx="10374630" cy="1586865"/>
          </a:xfrm>
        </p:spPr>
        <p:txBody>
          <a:bodyPr rtlCol="0">
            <a:normAutofit/>
          </a:bodyPr>
          <a:lstStyle/>
          <a:p>
            <a:pPr rtl="0" fontAlgn="auto">
              <a:lnSpc>
                <a:spcPct val="150000"/>
              </a:lnSpc>
            </a:pPr>
            <a:r>
              <a:rPr lang="en-GB" altLang="zh-CN" dirty="0"/>
              <a:t>4</a:t>
            </a:r>
            <a:r>
              <a:rPr lang="en-US" altLang="en-GB" dirty="0"/>
              <a:t>4</a:t>
            </a:r>
            <a:r>
              <a:rPr lang="en-GB" altLang="zh-CN" dirty="0"/>
              <a:t>.</a:t>
            </a:r>
            <a:r>
              <a:rPr lang="en-US" altLang="en-GB" dirty="0"/>
              <a:t>5</a:t>
            </a:r>
            <a:r>
              <a:rPr lang="zh-CN" altLang="en-US" dirty="0"/>
              <a:t> 浸入式教学法是如何产生形成的？</a:t>
            </a:r>
            <a:endParaRPr lang="zh-CN" altLang="en-US" dirty="0"/>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856384" y="336942"/>
            <a:ext cx="914400" cy="914400"/>
          </a:xfrm>
          <a:prstGeom prst="rect">
            <a:avLst/>
          </a:prstGeom>
        </p:spPr>
      </p:pic>
      <p:sp>
        <p:nvSpPr>
          <p:cNvPr id="6" name="内容占位符 5"/>
          <p:cNvSpPr>
            <a:spLocks noGrp="1"/>
          </p:cNvSpPr>
          <p:nvPr>
            <p:ph idx="1"/>
          </p:nvPr>
        </p:nvSpPr>
        <p:spPr>
          <a:xfrm>
            <a:off x="688340" y="1831975"/>
            <a:ext cx="10815955" cy="4354830"/>
          </a:xfrm>
        </p:spPr>
        <p:txBody>
          <a:bodyPr>
            <a:noAutofit/>
          </a:bodyPr>
          <a:lstStyle/>
          <a:p>
            <a:pPr marL="45720" indent="457200" algn="just" fontAlgn="auto">
              <a:lnSpc>
                <a:spcPts val="4800"/>
              </a:lnSpc>
              <a:spcBef>
                <a:spcPts val="0"/>
              </a:spcBef>
              <a:buNone/>
            </a:pPr>
            <a:r>
              <a:rPr lang="zh-CN" altLang="en-GB" sz="2000" dirty="0"/>
              <a:t>浸入式教学法始创于 1960 年代，发端于加拿大，是加拿大法语区首先开创的一种全新的第二语言教学模式。</a:t>
            </a:r>
            <a:endParaRPr lang="zh-CN" altLang="en-GB" sz="2000" dirty="0"/>
          </a:p>
          <a:p>
            <a:pPr marL="45720" indent="457200" algn="just" fontAlgn="auto">
              <a:lnSpc>
                <a:spcPts val="4800"/>
              </a:lnSpc>
              <a:spcBef>
                <a:spcPts val="0"/>
              </a:spcBef>
              <a:buNone/>
            </a:pPr>
            <a:r>
              <a:rPr lang="zh-CN" altLang="en-GB" sz="2000" dirty="0"/>
              <a:t> 20 世纪 60 年代，以法语加拿大人为主要居民的魁北克省进行了“无声革命”。法语是魁北克省唯一的官方语言。这就导致了居住这里的非法语加拿大人，包括英语加拿大人和移民的就业危机。人们认识到，他们的就业和生存需要高水平的法语。这种历史背景下，蒙特利尔的一所幼儿园开始试行一种新的语言教学法，即用法语对英语加拿大人的后代进行教育。</a:t>
            </a:r>
            <a:endParaRPr lang="zh-CN" altLang="en-GB" sz="2000" dirty="0"/>
          </a:p>
          <a:p>
            <a:pPr marL="45720" indent="457200" algn="just" fontAlgn="auto">
              <a:lnSpc>
                <a:spcPts val="4800"/>
              </a:lnSpc>
              <a:spcBef>
                <a:spcPts val="0"/>
              </a:spcBef>
              <a:buNone/>
            </a:pPr>
            <a:r>
              <a:rPr lang="zh-CN" altLang="en-GB" sz="2000" dirty="0"/>
              <a:t>通过“教育语言”来达到“语言教育”的目标，为加拿大浸入式课程教学积累了宝贵经验。</a:t>
            </a:r>
            <a:endParaRPr lang="zh-CN" altLang="en-GB" sz="2000"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4815" y="337185"/>
            <a:ext cx="10247630" cy="1229360"/>
          </a:xfrm>
        </p:spPr>
        <p:txBody>
          <a:bodyPr rtlCol="0">
            <a:normAutofit fontScale="90000"/>
          </a:bodyPr>
          <a:lstStyle/>
          <a:p>
            <a:pPr rtl="0" fontAlgn="auto">
              <a:lnSpc>
                <a:spcPct val="150000"/>
              </a:lnSpc>
            </a:pPr>
            <a:r>
              <a:rPr lang="en-GB" altLang="zh-CN" dirty="0"/>
              <a:t>4</a:t>
            </a:r>
            <a:r>
              <a:rPr lang="en-US" altLang="en-GB" dirty="0"/>
              <a:t>4</a:t>
            </a:r>
            <a:r>
              <a:rPr lang="en-GB" altLang="zh-CN" dirty="0"/>
              <a:t>.</a:t>
            </a:r>
            <a:r>
              <a:rPr lang="en-US" altLang="en-GB" dirty="0"/>
              <a:t>6 学生是不是越早“浸入”外语环境越好？</a:t>
            </a:r>
            <a:endParaRPr lang="en-US" altLang="en-GB" dirty="0"/>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672234" y="494422"/>
            <a:ext cx="914400" cy="914400"/>
          </a:xfrm>
          <a:prstGeom prst="rect">
            <a:avLst/>
          </a:prstGeom>
        </p:spPr>
      </p:pic>
      <p:sp>
        <p:nvSpPr>
          <p:cNvPr id="6" name="内容占位符 5"/>
          <p:cNvSpPr>
            <a:spLocks noGrp="1"/>
          </p:cNvSpPr>
          <p:nvPr>
            <p:ph idx="1"/>
          </p:nvPr>
        </p:nvSpPr>
        <p:spPr>
          <a:xfrm>
            <a:off x="321310" y="1497330"/>
            <a:ext cx="11162665" cy="4943475"/>
          </a:xfrm>
        </p:spPr>
        <p:txBody>
          <a:bodyPr>
            <a:noAutofit/>
          </a:bodyPr>
          <a:lstStyle/>
          <a:p>
            <a:pPr marL="45720" indent="457200" algn="just" fontAlgn="auto">
              <a:lnSpc>
                <a:spcPts val="4800"/>
              </a:lnSpc>
              <a:spcBef>
                <a:spcPts val="0"/>
              </a:spcBef>
              <a:buNone/>
            </a:pPr>
            <a:r>
              <a:rPr lang="zh-CN" altLang="en-GB" sz="2000" dirty="0"/>
              <a:t>按目标语在不同学龄段浸入的时间，浸入式教学可分为以下几种形式：</a:t>
            </a:r>
            <a:endParaRPr lang="zh-CN" altLang="en-GB" sz="2000" dirty="0"/>
          </a:p>
          <a:p>
            <a:pPr marL="45720" indent="457200" algn="just" fontAlgn="auto">
              <a:lnSpc>
                <a:spcPts val="4800"/>
              </a:lnSpc>
              <a:spcBef>
                <a:spcPts val="0"/>
              </a:spcBef>
              <a:buNone/>
            </a:pPr>
            <a:r>
              <a:rPr lang="zh-CN" altLang="en-GB" sz="2000" dirty="0"/>
              <a:t>（1）早期浸入式（Early Immersion）</a:t>
            </a:r>
            <a:endParaRPr lang="zh-CN" altLang="en-GB" sz="2000" dirty="0"/>
          </a:p>
          <a:p>
            <a:pPr marL="45720" indent="457200" algn="just" fontAlgn="auto">
              <a:lnSpc>
                <a:spcPts val="4800"/>
              </a:lnSpc>
              <a:spcBef>
                <a:spcPts val="0"/>
              </a:spcBef>
              <a:buNone/>
            </a:pPr>
            <a:r>
              <a:rPr lang="zh-CN" altLang="en-GB" sz="2000" dirty="0"/>
              <a:t>在早期浸入式中，第二语言的操练先是先于母语的操练，而后第二语言与母语的操练同时进行。</a:t>
            </a:r>
            <a:endParaRPr lang="zh-CN" altLang="en-GB" sz="2000" dirty="0"/>
          </a:p>
          <a:p>
            <a:pPr marL="45720" indent="457200" algn="just" fontAlgn="auto">
              <a:lnSpc>
                <a:spcPts val="4800"/>
              </a:lnSpc>
              <a:spcBef>
                <a:spcPts val="0"/>
              </a:spcBef>
              <a:buNone/>
            </a:pPr>
            <a:r>
              <a:rPr lang="zh-CN" altLang="en-GB" sz="2000" dirty="0"/>
              <a:t>（2）中期浸入式（Mid Immersion）</a:t>
            </a:r>
            <a:endParaRPr lang="zh-CN" altLang="en-GB" sz="2000" dirty="0"/>
          </a:p>
          <a:p>
            <a:pPr marL="45720" indent="457200" algn="just" fontAlgn="auto">
              <a:lnSpc>
                <a:spcPts val="4800"/>
              </a:lnSpc>
              <a:spcBef>
                <a:spcPts val="0"/>
              </a:spcBef>
              <a:buNone/>
            </a:pPr>
            <a:r>
              <a:rPr lang="zh-CN" altLang="en-GB" sz="2000" dirty="0"/>
              <a:t>中期浸入式教学多在学生已经基本上掌握母语的基础上进行，母语的操练先于第二语言的操练。</a:t>
            </a:r>
            <a:endParaRPr lang="zh-CN" altLang="en-GB" sz="2000" dirty="0"/>
          </a:p>
          <a:p>
            <a:pPr marL="45720" indent="457200" algn="just" fontAlgn="auto">
              <a:lnSpc>
                <a:spcPts val="4800"/>
              </a:lnSpc>
              <a:spcBef>
                <a:spcPts val="0"/>
              </a:spcBef>
              <a:buNone/>
            </a:pPr>
            <a:r>
              <a:rPr lang="zh-CN" altLang="en-GB" sz="2000" dirty="0"/>
              <a:t>（3）晚期浸入式（Later Immersion）</a:t>
            </a:r>
            <a:endParaRPr lang="zh-CN" altLang="en-GB" sz="2000" dirty="0"/>
          </a:p>
          <a:p>
            <a:pPr marL="45720" indent="457200" algn="just" fontAlgn="auto">
              <a:lnSpc>
                <a:spcPts val="4800"/>
              </a:lnSpc>
              <a:spcBef>
                <a:spcPts val="0"/>
              </a:spcBef>
              <a:buNone/>
            </a:pPr>
            <a:r>
              <a:rPr lang="zh-CN" altLang="en-GB" sz="2000" dirty="0"/>
              <a:t>晚期浸入式教学是指学生在牢固地掌握了母语或专业知识之后，浸入在第二语言环境中学习第</a:t>
            </a:r>
            <a:endParaRPr lang="zh-CN" altLang="en-GB" sz="2000" dirty="0"/>
          </a:p>
          <a:p>
            <a:pPr marL="45720" indent="457200" algn="just" fontAlgn="auto">
              <a:lnSpc>
                <a:spcPts val="4800"/>
              </a:lnSpc>
              <a:spcBef>
                <a:spcPts val="0"/>
              </a:spcBef>
              <a:buNone/>
            </a:pPr>
            <a:r>
              <a:rPr lang="zh-CN" altLang="en-GB" sz="2000" dirty="0"/>
              <a:t>二语言的教学模式（方俊明</a:t>
            </a:r>
            <a:r>
              <a:rPr lang="en-US" altLang="zh-CN" sz="2000" dirty="0"/>
              <a:t>  </a:t>
            </a:r>
            <a:r>
              <a:rPr lang="zh-CN" altLang="en-GB" sz="2000" dirty="0"/>
              <a:t>2001）。</a:t>
            </a:r>
            <a:endParaRPr lang="zh-CN" altLang="en-GB" sz="2000"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4815" y="337185"/>
            <a:ext cx="10247630" cy="1229360"/>
          </a:xfrm>
        </p:spPr>
        <p:txBody>
          <a:bodyPr rtlCol="0">
            <a:normAutofit fontScale="90000"/>
          </a:bodyPr>
          <a:lstStyle/>
          <a:p>
            <a:pPr rtl="0" fontAlgn="auto">
              <a:lnSpc>
                <a:spcPct val="150000"/>
              </a:lnSpc>
            </a:pPr>
            <a:r>
              <a:rPr lang="en-GB" altLang="zh-CN" dirty="0"/>
              <a:t>4</a:t>
            </a:r>
            <a:r>
              <a:rPr lang="en-US" altLang="en-GB" dirty="0"/>
              <a:t>4</a:t>
            </a:r>
            <a:r>
              <a:rPr lang="en-GB" altLang="zh-CN" dirty="0"/>
              <a:t>.</a:t>
            </a:r>
            <a:r>
              <a:rPr lang="en-US" altLang="en-GB" dirty="0"/>
              <a:t>7 过早“浸入”是否会影响学生母语的学习？</a:t>
            </a:r>
            <a:endParaRPr lang="en-US" altLang="en-GB" dirty="0"/>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672234" y="494422"/>
            <a:ext cx="914400" cy="914400"/>
          </a:xfrm>
          <a:prstGeom prst="rect">
            <a:avLst/>
          </a:prstGeom>
        </p:spPr>
      </p:pic>
      <p:sp>
        <p:nvSpPr>
          <p:cNvPr id="6" name="内容占位符 5"/>
          <p:cNvSpPr>
            <a:spLocks noGrp="1"/>
          </p:cNvSpPr>
          <p:nvPr>
            <p:ph idx="1"/>
          </p:nvPr>
        </p:nvSpPr>
        <p:spPr>
          <a:xfrm>
            <a:off x="688340" y="1727835"/>
            <a:ext cx="10815955" cy="4354830"/>
          </a:xfrm>
        </p:spPr>
        <p:txBody>
          <a:bodyPr>
            <a:noAutofit/>
          </a:bodyPr>
          <a:lstStyle/>
          <a:p>
            <a:pPr marL="45720" indent="457200" algn="just" fontAlgn="auto">
              <a:lnSpc>
                <a:spcPts val="4800"/>
              </a:lnSpc>
              <a:spcBef>
                <a:spcPts val="0"/>
              </a:spcBef>
              <a:buNone/>
            </a:pPr>
            <a:r>
              <a:rPr lang="zh-CN" altLang="en-GB" sz="2000" dirty="0"/>
              <a:t>研究表明，浸入式英语教学不仅不影响孩子对拼音的学习，相反有促进作用。在浸入式教学中，模拟了孩子学习第一语言时的环境，即从听说人手，学习和使用语言。孩子用到的即学到的，玩到的即在学习的。孩子在使用语言的过程中模仿，学习过程自然，而不会受到背、记单个单词短语所带来的压力，孩子学习的过程是快乐的过程。</a:t>
            </a:r>
            <a:endParaRPr lang="zh-CN" altLang="en-GB" sz="2000" dirty="0"/>
          </a:p>
          <a:p>
            <a:pPr marL="45720" indent="457200" algn="just" fontAlgn="auto">
              <a:lnSpc>
                <a:spcPts val="4800"/>
              </a:lnSpc>
              <a:spcBef>
                <a:spcPts val="0"/>
              </a:spcBef>
              <a:buNone/>
            </a:pPr>
            <a:r>
              <a:rPr lang="zh-CN" altLang="en-GB" sz="2000" dirty="0"/>
              <a:t>同时，英语的学习对拼音的学习也有促进作用。在浸入式英语教学中，教师进行了不少游戏式的语音的训练，所以学起拼音孩子也会觉得是轻车熟路，非常轻松，完成拼音学习的时间比对比班要短得多（梁小华</a:t>
            </a:r>
            <a:r>
              <a:rPr lang="en-US" altLang="zh-CN" sz="2000" dirty="0"/>
              <a:t>  </a:t>
            </a:r>
            <a:r>
              <a:rPr lang="zh-CN" altLang="en-GB" sz="2000" dirty="0"/>
              <a:t>2004）。</a:t>
            </a:r>
            <a:endParaRPr lang="zh-CN" altLang="en-GB" sz="2000"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78840" y="439177"/>
            <a:ext cx="10434320" cy="1356360"/>
          </a:xfrm>
        </p:spPr>
        <p:txBody>
          <a:bodyPr rtlCol="0"/>
          <a:lstStyle/>
          <a:p>
            <a:pPr rtl="0"/>
            <a:r>
              <a:rPr lang="en-US" altLang="zh-CN" dirty="0">
                <a:latin typeface="Microsoft YaHei UI" panose="020B0503020204020204" pitchFamily="34" charset="-122"/>
                <a:ea typeface="Microsoft YaHei UI" panose="020B0503020204020204" pitchFamily="34" charset="-122"/>
              </a:rPr>
              <a:t>44.</a:t>
            </a:r>
            <a:r>
              <a:rPr lang="zh-CN" altLang="en-US" dirty="0"/>
              <a:t> </a:t>
            </a:r>
            <a:r>
              <a:rPr lang="en-US" altLang="zh-CN" dirty="0"/>
              <a:t>8 </a:t>
            </a:r>
            <a:r>
              <a:rPr lang="zh-CN" altLang="en-US" dirty="0">
                <a:latin typeface="Microsoft YaHei UI" panose="020B0503020204020204" pitchFamily="34" charset="-122"/>
                <a:ea typeface="Microsoft YaHei UI" panose="020B0503020204020204" pitchFamily="34" charset="-122"/>
              </a:rPr>
              <a:t>结语</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p:cNvSpPr>
            <a:spLocks noGrp="1"/>
          </p:cNvSpPr>
          <p:nvPr>
            <p:ph idx="1"/>
          </p:nvPr>
        </p:nvSpPr>
        <p:spPr>
          <a:xfrm>
            <a:off x="934085" y="1601470"/>
            <a:ext cx="10434955" cy="4805680"/>
          </a:xfrm>
        </p:spPr>
        <p:txBody>
          <a:bodyPr>
            <a:noAutofit/>
          </a:bodyPr>
          <a:lstStyle/>
          <a:p>
            <a:pPr marL="45720" indent="720090" algn="just" fontAlgn="auto">
              <a:lnSpc>
                <a:spcPts val="4500"/>
              </a:lnSpc>
              <a:spcBef>
                <a:spcPts val="0"/>
              </a:spcBef>
              <a:buNone/>
            </a:pPr>
            <a:r>
              <a:rPr lang="zh-CN" altLang="en-GB" sz="2000" dirty="0"/>
              <a:t>综上所述，作为一种创新的语言教学模式，浸入式教学成功地使传统的、孤立的外语教学向外语与不同学科知识教学相结合的方向发生了转变。通过浸入式教学，学习者在有效学习第二语言的同时，保持并发展了第一语言能力，也掌握了各学科的知识。更重要的是，浸入式教学促进了学习者对另一种语言文化的理解和鉴赏。</a:t>
            </a:r>
            <a:endParaRPr lang="zh-CN" altLang="en-GB" sz="2000" dirty="0"/>
          </a:p>
          <a:p>
            <a:pPr marL="45720" indent="720090" algn="just" fontAlgn="auto">
              <a:lnSpc>
                <a:spcPts val="4500"/>
              </a:lnSpc>
              <a:spcBef>
                <a:spcPts val="0"/>
              </a:spcBef>
              <a:buNone/>
            </a:pPr>
            <a:r>
              <a:rPr lang="zh-CN" altLang="en-GB" sz="2000" dirty="0"/>
              <a:t>虽然全面推行浸入式教学仍然面临着许多挑战，但它为外语教学改革提供了一条新思路，是一种能使学生很快有效地提高语言能力的全新外语教学模式，为双语人才的培养问题提供了新的视角和学习途径。</a:t>
            </a:r>
            <a:endParaRPr lang="zh-CN" altLang="en-GB" sz="2000" dirty="0"/>
          </a:p>
          <a:p>
            <a:pPr marL="45720" indent="720090" algn="just" fontAlgn="auto">
              <a:lnSpc>
                <a:spcPts val="4500"/>
              </a:lnSpc>
              <a:spcBef>
                <a:spcPts val="0"/>
              </a:spcBef>
              <a:buNone/>
            </a:pPr>
            <a:endParaRPr lang="zh-CN" altLang="en-GB" sz="2000" dirty="0"/>
          </a:p>
          <a:p>
            <a:pPr marL="45720" indent="720090" algn="just" fontAlgn="auto">
              <a:lnSpc>
                <a:spcPts val="5000"/>
              </a:lnSpc>
              <a:spcBef>
                <a:spcPts val="0"/>
              </a:spcBef>
              <a:buNone/>
            </a:pPr>
            <a:endParaRPr lang="zh-CN" altLang="en-GB" sz="2400" dirty="0"/>
          </a:p>
        </p:txBody>
      </p:sp>
      <p:pic>
        <p:nvPicPr>
          <p:cNvPr id="4" name="图形 3" descr="铅笔"/>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3720926" y="439703"/>
            <a:ext cx="767542" cy="767542"/>
          </a:xfrm>
          <a:prstGeom prst="rect">
            <a:avLst/>
          </a:prstGeom>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rtlCol="0">
            <a:normAutofit/>
          </a:bodyPr>
          <a:lstStyle/>
          <a:p>
            <a:pPr rtl="0"/>
            <a:r>
              <a:rPr lang="zh-CN" altLang="en-US" u="sng" dirty="0"/>
              <a:t>感谢观看！</a:t>
            </a:r>
            <a:endParaRPr lang="zh-CN" altLang="en-US" u="sng" dirty="0">
              <a:latin typeface="Microsoft YaHei UI" panose="020B0503020204020204" pitchFamily="34" charset="-122"/>
              <a:ea typeface="Microsoft YaHei UI" panose="020B0503020204020204" pitchFamily="3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GB" altLang="zh-CN" dirty="0"/>
              <a:t>41.3</a:t>
            </a:r>
            <a:r>
              <a:rPr lang="zh-CN" altLang="en-US" dirty="0"/>
              <a:t> 听说法是如何产生的？</a:t>
            </a:r>
            <a:endParaRPr lang="en-US" altLang="zh-CN" dirty="0">
              <a:latin typeface="Microsoft YaHei UI" panose="020B0503020204020204" pitchFamily="34" charset="-122"/>
              <a:ea typeface="Microsoft YaHei UI" panose="020B0503020204020204" pitchFamily="34" charset="-122"/>
            </a:endParaRPr>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7906809" y="465847"/>
            <a:ext cx="914400" cy="914400"/>
          </a:xfrm>
          <a:prstGeom prst="rect">
            <a:avLst/>
          </a:prstGeom>
        </p:spPr>
      </p:pic>
      <p:sp>
        <p:nvSpPr>
          <p:cNvPr id="6" name="内容占位符 5"/>
          <p:cNvSpPr>
            <a:spLocks noGrp="1"/>
          </p:cNvSpPr>
          <p:nvPr>
            <p:ph idx="1"/>
          </p:nvPr>
        </p:nvSpPr>
        <p:spPr>
          <a:xfrm>
            <a:off x="482600" y="1380490"/>
            <a:ext cx="11184255" cy="5382260"/>
          </a:xfrm>
        </p:spPr>
        <p:txBody>
          <a:bodyPr>
            <a:noAutofit/>
          </a:bodyPr>
          <a:lstStyle/>
          <a:p>
            <a:pPr marL="45720" indent="457200" algn="just" fontAlgn="auto">
              <a:lnSpc>
                <a:spcPct val="150000"/>
              </a:lnSpc>
              <a:spcBef>
                <a:spcPts val="0"/>
              </a:spcBef>
              <a:buNone/>
            </a:pPr>
            <a:endParaRPr lang="en-GB" sz="2000" dirty="0"/>
          </a:p>
          <a:p>
            <a:pPr marL="45720" indent="457200" algn="just" fontAlgn="auto">
              <a:lnSpc>
                <a:spcPct val="150000"/>
              </a:lnSpc>
              <a:spcBef>
                <a:spcPts val="0"/>
              </a:spcBef>
              <a:buNone/>
            </a:pPr>
            <a:r>
              <a:rPr lang="en-GB" sz="2000" dirty="0"/>
              <a:t>听说法（Audio-lingual Method）产生于 20 世纪 40 年代的美国，是一种外语或第二语言教学法，因其起初被用于为军队培养大批掌握外语的军事人才，所以也被称为军队教学法（Army Method</a:t>
            </a:r>
            <a:r>
              <a:rPr lang="en-US" altLang="en-GB" sz="2000" dirty="0"/>
              <a:t>)</a:t>
            </a:r>
            <a:r>
              <a:rPr lang="zh-CN" altLang="en-US" sz="2000" dirty="0"/>
              <a:t>；</a:t>
            </a:r>
            <a:r>
              <a:rPr lang="en-GB" sz="2000" dirty="0"/>
              <a:t>又因其以结构主义语言学为理论基础，而又被称为结构法（Structural</a:t>
            </a:r>
            <a:r>
              <a:rPr lang="en-US" altLang="en-GB" sz="2000" dirty="0"/>
              <a:t> </a:t>
            </a:r>
            <a:r>
              <a:rPr lang="en-GB" sz="2000" dirty="0"/>
              <a:t>Approach）。</a:t>
            </a:r>
            <a:endParaRPr lang="en-GB" sz="2000" dirty="0"/>
          </a:p>
          <a:p>
            <a:pPr marL="45720" indent="457200" algn="just" fontAlgn="auto">
              <a:lnSpc>
                <a:spcPct val="150000"/>
              </a:lnSpc>
              <a:spcBef>
                <a:spcPts val="0"/>
              </a:spcBef>
              <a:buNone/>
            </a:pPr>
            <a:endParaRPr lang="en-GB" sz="2000" dirty="0"/>
          </a:p>
          <a:p>
            <a:pPr marL="45720" indent="457200" algn="just" fontAlgn="auto">
              <a:lnSpc>
                <a:spcPct val="150000"/>
              </a:lnSpc>
              <a:spcBef>
                <a:spcPts val="0"/>
              </a:spcBef>
              <a:buNone/>
            </a:pPr>
            <a:r>
              <a:rPr lang="en-GB" sz="2000" dirty="0"/>
              <a:t>1941 年，美国学会理事会执行秘书 Mortimer Graves 创立了“速成语言班”（Intensive Language Program），速成高效的外语教学相继开展。1943 年，“军队特别训练班”（Army Specialized TrainingProgram，ASTP）以及“陆军文职训练学校”（the Army Civil Affairs Training Schools，CATS）相继成立（吕必松</a:t>
            </a:r>
            <a:r>
              <a:rPr lang="en-US" altLang="en-GB" sz="2000" dirty="0"/>
              <a:t>  </a:t>
            </a:r>
            <a:r>
              <a:rPr lang="en-GB" sz="2000" dirty="0"/>
              <a:t>1981）。</a:t>
            </a:r>
            <a:endParaRPr lang="en-GB" sz="2000" dirty="0"/>
          </a:p>
          <a:p>
            <a:pPr marL="45720" indent="457200" algn="just" fontAlgn="auto">
              <a:lnSpc>
                <a:spcPct val="150000"/>
              </a:lnSpc>
              <a:spcBef>
                <a:spcPts val="0"/>
              </a:spcBef>
              <a:buNone/>
            </a:pPr>
            <a:endParaRPr lang="en-GB" sz="20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GB" altLang="zh-CN" dirty="0"/>
              <a:t>41.</a:t>
            </a:r>
            <a:r>
              <a:rPr lang="en-US" altLang="en-GB" dirty="0"/>
              <a:t>4</a:t>
            </a:r>
            <a:r>
              <a:rPr lang="zh-CN" altLang="en-US" dirty="0"/>
              <a:t> 听说法的理论依据是什么？</a:t>
            </a:r>
            <a:endParaRPr lang="en-US" altLang="zh-CN" dirty="0">
              <a:latin typeface="Microsoft YaHei UI" panose="020B0503020204020204" pitchFamily="34" charset="-122"/>
              <a:ea typeface="Microsoft YaHei UI" panose="020B0503020204020204" pitchFamily="34" charset="-122"/>
            </a:endParaRPr>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8982499" y="336942"/>
            <a:ext cx="914400" cy="914400"/>
          </a:xfrm>
          <a:prstGeom prst="rect">
            <a:avLst/>
          </a:prstGeom>
        </p:spPr>
      </p:pic>
      <p:sp>
        <p:nvSpPr>
          <p:cNvPr id="6" name="内容占位符 5"/>
          <p:cNvSpPr>
            <a:spLocks noGrp="1"/>
          </p:cNvSpPr>
          <p:nvPr>
            <p:ph idx="1"/>
          </p:nvPr>
        </p:nvSpPr>
        <p:spPr>
          <a:xfrm>
            <a:off x="755650" y="1852930"/>
            <a:ext cx="10680700" cy="4715510"/>
          </a:xfrm>
        </p:spPr>
        <p:txBody>
          <a:bodyPr>
            <a:noAutofit/>
          </a:bodyPr>
          <a:lstStyle/>
          <a:p>
            <a:pPr marL="45720" indent="720090" algn="just">
              <a:lnSpc>
                <a:spcPct val="150000"/>
              </a:lnSpc>
              <a:spcBef>
                <a:spcPts val="0"/>
              </a:spcBef>
              <a:buNone/>
            </a:pPr>
            <a:endParaRPr lang="en-GB" altLang="zh-CN" sz="2400" dirty="0"/>
          </a:p>
          <a:p>
            <a:pPr marL="45720" indent="720090" algn="just" fontAlgn="auto">
              <a:lnSpc>
                <a:spcPct val="200000"/>
              </a:lnSpc>
              <a:spcBef>
                <a:spcPts val="0"/>
              </a:spcBef>
              <a:buNone/>
            </a:pPr>
            <a:r>
              <a:rPr lang="en-GB" altLang="zh-CN" sz="2000" dirty="0"/>
              <a:t>听说法是第一个同时具备语言学和心理学理论基础的外语教学法，其语言学基础是由美国语言学家 Leonard Bloomfield 创立的结构主义语言学（Structural Linguistics），心理学基础是以行为主义心理学家 B.F.Skinner 为代表人物的行为主义心理学（Behaviorist Psychology）（Wikipedia</a:t>
            </a:r>
            <a:r>
              <a:rPr lang="en-US" altLang="en-GB" sz="2000" dirty="0"/>
              <a:t> </a:t>
            </a:r>
            <a:r>
              <a:rPr lang="en-GB" altLang="zh-CN" sz="2000" dirty="0"/>
              <a:t>2016）。</a:t>
            </a:r>
            <a:endParaRPr lang="en-GB" altLang="zh-CN" sz="2000" dirty="0"/>
          </a:p>
          <a:p>
            <a:pPr marL="45720" indent="720090" algn="just">
              <a:lnSpc>
                <a:spcPct val="150000"/>
              </a:lnSpc>
              <a:spcBef>
                <a:spcPts val="0"/>
              </a:spcBef>
              <a:buNone/>
            </a:pPr>
            <a:endParaRPr lang="en-GB" altLang="zh-CN" sz="20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GB" altLang="zh-CN" dirty="0"/>
              <a:t>41.</a:t>
            </a:r>
            <a:r>
              <a:rPr lang="en-US" altLang="en-GB" dirty="0"/>
              <a:t>4</a:t>
            </a:r>
            <a:r>
              <a:rPr lang="zh-CN" altLang="en-US" dirty="0"/>
              <a:t> 听说法的理论依据是什么？</a:t>
            </a:r>
            <a:endParaRPr lang="en-US" altLang="zh-CN" dirty="0">
              <a:latin typeface="Microsoft YaHei UI" panose="020B0503020204020204" pitchFamily="34" charset="-122"/>
              <a:ea typeface="Microsoft YaHei UI" panose="020B0503020204020204" pitchFamily="34" charset="-122"/>
            </a:endParaRPr>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8982499" y="336942"/>
            <a:ext cx="914400" cy="914400"/>
          </a:xfrm>
          <a:prstGeom prst="rect">
            <a:avLst/>
          </a:prstGeom>
        </p:spPr>
      </p:pic>
      <p:sp>
        <p:nvSpPr>
          <p:cNvPr id="6" name="内容占位符 5"/>
          <p:cNvSpPr>
            <a:spLocks noGrp="1"/>
          </p:cNvSpPr>
          <p:nvPr>
            <p:ph idx="1"/>
          </p:nvPr>
        </p:nvSpPr>
        <p:spPr>
          <a:xfrm>
            <a:off x="923290" y="1640205"/>
            <a:ext cx="10417810" cy="4716145"/>
          </a:xfrm>
        </p:spPr>
        <p:txBody>
          <a:bodyPr>
            <a:noAutofit/>
          </a:bodyPr>
          <a:lstStyle/>
          <a:p>
            <a:pPr marL="45720" indent="720090" algn="just">
              <a:lnSpc>
                <a:spcPct val="150000"/>
              </a:lnSpc>
              <a:spcBef>
                <a:spcPts val="0"/>
              </a:spcBef>
              <a:buNone/>
            </a:pPr>
            <a:r>
              <a:rPr lang="en-GB" altLang="zh-CN" sz="2000" dirty="0"/>
              <a:t>结构主义语言学将语言视为一个系统，强调口语是第一性的，文字是第二性的</a:t>
            </a:r>
            <a:r>
              <a:rPr lang="zh-CN" altLang="en-GB" sz="2000" dirty="0"/>
              <a:t>。认为</a:t>
            </a:r>
            <a:r>
              <a:rPr lang="en-GB" altLang="zh-CN" sz="2000" dirty="0"/>
              <a:t>教学</a:t>
            </a:r>
            <a:r>
              <a:rPr lang="zh-CN" altLang="en-GB" sz="2000" dirty="0"/>
              <a:t>是</a:t>
            </a:r>
            <a:r>
              <a:rPr lang="en-GB" altLang="zh-CN" sz="2000" dirty="0"/>
              <a:t>语言要素</a:t>
            </a:r>
            <a:r>
              <a:rPr lang="zh-CN" altLang="en-GB" sz="2000" dirty="0"/>
              <a:t>上</a:t>
            </a:r>
            <a:r>
              <a:rPr lang="en-GB" altLang="zh-CN" sz="2000" dirty="0"/>
              <a:t>的教学，主张学习一种语言就是学习该语言系统内的各种结构，认知语言系统的规则（何广铿</a:t>
            </a:r>
            <a:r>
              <a:rPr lang="en-US" altLang="en-GB" sz="2000" dirty="0"/>
              <a:t> </a:t>
            </a:r>
            <a:r>
              <a:rPr lang="en-GB" altLang="zh-CN" sz="2000" dirty="0"/>
              <a:t>2011；王晓丹</a:t>
            </a:r>
            <a:r>
              <a:rPr lang="zh-CN" altLang="en-GB" sz="2000" dirty="0"/>
              <a:t>和</a:t>
            </a:r>
            <a:r>
              <a:rPr lang="en-GB" altLang="zh-CN" sz="2000" dirty="0"/>
              <a:t>刘月圆</a:t>
            </a:r>
            <a:r>
              <a:rPr lang="en-US" altLang="en-GB" sz="2000" dirty="0"/>
              <a:t> </a:t>
            </a:r>
            <a:r>
              <a:rPr lang="en-GB" altLang="zh-CN" sz="2000" dirty="0"/>
              <a:t>2012）。</a:t>
            </a:r>
            <a:endParaRPr lang="en-GB" altLang="zh-CN" sz="2000" dirty="0"/>
          </a:p>
          <a:p>
            <a:pPr marL="45720" indent="720090" algn="just">
              <a:lnSpc>
                <a:spcPct val="150000"/>
              </a:lnSpc>
              <a:spcBef>
                <a:spcPts val="0"/>
              </a:spcBef>
              <a:buNone/>
            </a:pPr>
            <a:endParaRPr lang="en-GB" altLang="zh-CN" sz="2000" dirty="0"/>
          </a:p>
          <a:p>
            <a:pPr marL="45720" indent="720090" algn="just">
              <a:lnSpc>
                <a:spcPct val="150000"/>
              </a:lnSpc>
              <a:spcBef>
                <a:spcPts val="0"/>
              </a:spcBef>
              <a:buNone/>
            </a:pPr>
            <a:r>
              <a:rPr lang="zh-CN" altLang="en-GB" sz="2000" dirty="0"/>
              <a:t>基于</a:t>
            </a:r>
            <a:r>
              <a:rPr lang="en-GB" altLang="zh-CN" sz="2000" dirty="0"/>
              <a:t>心理学的理论基础，在语言教学中，听说法强调语言技能的获得必须通过“刺激”—“反应”—“强化”的过程，即学习者会对教师的语言刺激作出相应的反应，同时教师应该尽量强化正确的言语行为，使其重复出现，从而让学习者将这些语言结构转变成习惯。</a:t>
            </a:r>
            <a:endParaRPr lang="en-GB" altLang="zh-CN" sz="2000" dirty="0"/>
          </a:p>
          <a:p>
            <a:pPr marL="45720" indent="720090" algn="just">
              <a:lnSpc>
                <a:spcPct val="150000"/>
              </a:lnSpc>
              <a:spcBef>
                <a:spcPts val="0"/>
              </a:spcBef>
              <a:buNone/>
            </a:pPr>
            <a:endParaRPr lang="en-GB" altLang="zh-CN" sz="20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altLang="zh-CN" dirty="0"/>
              <a:t>41.5</a:t>
            </a:r>
            <a:r>
              <a:rPr lang="zh-CN" altLang="en-US" dirty="0"/>
              <a:t> </a:t>
            </a:r>
            <a:r>
              <a:rPr lang="zh-CN" altLang="en-GB" dirty="0">
                <a:cs typeface="Tahoma" panose="020B0604030504040204" pitchFamily="34" charset="0"/>
                <a:sym typeface="+mn-ea"/>
              </a:rPr>
              <a:t>该教学法在教学上有何特点？</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972286" y="465847"/>
            <a:ext cx="914400" cy="914400"/>
          </a:xfrm>
          <a:prstGeom prst="rect">
            <a:avLst/>
          </a:prstGeom>
        </p:spPr>
      </p:pic>
      <p:sp>
        <p:nvSpPr>
          <p:cNvPr id="6" name="内容占位符 5"/>
          <p:cNvSpPr>
            <a:spLocks noGrp="1"/>
          </p:cNvSpPr>
          <p:nvPr>
            <p:ph idx="1"/>
          </p:nvPr>
        </p:nvSpPr>
        <p:spPr>
          <a:xfrm>
            <a:off x="427355" y="1380490"/>
            <a:ext cx="11570335" cy="5085080"/>
          </a:xfrm>
        </p:spPr>
        <p:txBody>
          <a:bodyPr>
            <a:noAutofit/>
          </a:bodyPr>
          <a:lstStyle/>
          <a:p>
            <a:pPr marL="45720" indent="720090" algn="just" fontAlgn="auto">
              <a:lnSpc>
                <a:spcPct val="200000"/>
              </a:lnSpc>
              <a:spcBef>
                <a:spcPts val="0"/>
              </a:spcBef>
              <a:buNone/>
            </a:pPr>
            <a:r>
              <a:rPr lang="en-GB" sz="2000" dirty="0"/>
              <a:t>1. 新课的内容以会话的形式出现，听说训练优先。</a:t>
            </a:r>
            <a:endParaRPr lang="en-GB" sz="2000" dirty="0"/>
          </a:p>
          <a:p>
            <a:pPr marL="45720" indent="720090" algn="just" fontAlgn="auto">
              <a:lnSpc>
                <a:spcPct val="200000"/>
              </a:lnSpc>
              <a:spcBef>
                <a:spcPts val="0"/>
              </a:spcBef>
              <a:buNone/>
            </a:pPr>
            <a:r>
              <a:rPr lang="en-GB" sz="2000" dirty="0"/>
              <a:t>2. 跟读模仿，逐句复述，反复记忆，直至形成习惯。</a:t>
            </a:r>
            <a:endParaRPr lang="en-GB" sz="2000" dirty="0"/>
          </a:p>
          <a:p>
            <a:pPr marL="45720" indent="720090" algn="just" fontAlgn="auto">
              <a:lnSpc>
                <a:spcPct val="200000"/>
              </a:lnSpc>
              <a:spcBef>
                <a:spcPts val="0"/>
              </a:spcBef>
              <a:buNone/>
            </a:pPr>
            <a:r>
              <a:rPr lang="en-GB" sz="2000" dirty="0"/>
              <a:t>3. 教学以句型为中心，强化操练，掌握句型。</a:t>
            </a:r>
            <a:endParaRPr lang="en-GB" sz="2000" dirty="0"/>
          </a:p>
          <a:p>
            <a:pPr marL="45720" indent="720090" algn="just" fontAlgn="auto">
              <a:lnSpc>
                <a:spcPct val="200000"/>
              </a:lnSpc>
              <a:spcBef>
                <a:spcPts val="0"/>
              </a:spcBef>
              <a:buNone/>
            </a:pPr>
            <a:r>
              <a:rPr lang="en-GB" sz="2000" dirty="0"/>
              <a:t>4. 排斥或限制母语。</a:t>
            </a:r>
            <a:endParaRPr lang="en-GB" sz="2000" dirty="0"/>
          </a:p>
          <a:p>
            <a:pPr marL="45720" indent="720090" algn="just" fontAlgn="auto">
              <a:lnSpc>
                <a:spcPct val="200000"/>
              </a:lnSpc>
              <a:spcBef>
                <a:spcPts val="0"/>
              </a:spcBef>
              <a:buNone/>
            </a:pPr>
            <a:r>
              <a:rPr lang="en-GB" sz="2000" dirty="0"/>
              <a:t>5. 教学难点通过对比分析来确定。</a:t>
            </a:r>
            <a:endParaRPr lang="en-GB" sz="2000" dirty="0"/>
          </a:p>
          <a:p>
            <a:pPr marL="45720" indent="720090" algn="just" fontAlgn="auto">
              <a:lnSpc>
                <a:spcPct val="200000"/>
              </a:lnSpc>
              <a:spcBef>
                <a:spcPts val="0"/>
              </a:spcBef>
              <a:buNone/>
            </a:pPr>
            <a:r>
              <a:rPr lang="en-GB" sz="2000" dirty="0"/>
              <a:t>6. 大力防止学习者出现错误。</a:t>
            </a:r>
            <a:endParaRPr lang="en-GB" sz="2000" dirty="0"/>
          </a:p>
          <a:p>
            <a:pPr marL="45720" indent="720090" algn="just" fontAlgn="auto">
              <a:lnSpc>
                <a:spcPct val="200000"/>
              </a:lnSpc>
              <a:spcBef>
                <a:spcPts val="0"/>
              </a:spcBef>
              <a:buNone/>
            </a:pPr>
            <a:r>
              <a:rPr lang="en-GB" sz="2000" dirty="0"/>
              <a:t>7. 十分重视语音，特别是语调，特别训练学习者区分含有不同音</a:t>
            </a:r>
            <a:r>
              <a:rPr lang="zh-CN" altLang="en-GB" sz="2000" dirty="0"/>
              <a:t>位</a:t>
            </a:r>
            <a:r>
              <a:rPr lang="en-GB" sz="2000" dirty="0"/>
              <a:t>的词</a:t>
            </a:r>
            <a:r>
              <a:rPr lang="zh-CN" altLang="en-GB" sz="2000" dirty="0"/>
              <a:t>对和句</a:t>
            </a:r>
            <a:endParaRPr lang="en-GB" sz="2000" dirty="0"/>
          </a:p>
          <a:p>
            <a:pPr marL="45720" indent="720090" algn="just" fontAlgn="auto">
              <a:lnSpc>
                <a:spcPct val="200000"/>
              </a:lnSpc>
              <a:spcBef>
                <a:spcPts val="0"/>
              </a:spcBef>
              <a:buNone/>
            </a:pPr>
            <a:r>
              <a:rPr lang="en-US" altLang="en-GB" sz="2000" dirty="0">
                <a:sym typeface="+mn-ea"/>
              </a:rPr>
              <a:t>    </a:t>
            </a:r>
            <a:r>
              <a:rPr lang="en-GB" sz="2000" dirty="0">
                <a:sym typeface="+mn-ea"/>
              </a:rPr>
              <a:t>对和句子，而且大量使用视听设备和语言实验室</a:t>
            </a:r>
            <a:r>
              <a:rPr lang="zh-CN" altLang="en-GB" sz="2000" dirty="0">
                <a:sym typeface="+mn-ea"/>
              </a:rPr>
              <a:t>。</a:t>
            </a:r>
            <a:endParaRPr lang="en-GB" sz="2000" dirty="0"/>
          </a:p>
          <a:p>
            <a:pPr marL="45720" indent="720090" algn="just" fontAlgn="auto">
              <a:lnSpc>
                <a:spcPct val="150000"/>
              </a:lnSpc>
              <a:spcBef>
                <a:spcPts val="0"/>
              </a:spcBef>
              <a:buNone/>
            </a:pPr>
            <a:endParaRPr lang="en-GB" sz="2000" dirty="0"/>
          </a:p>
        </p:txBody>
      </p:sp>
    </p:spTree>
  </p:cSld>
  <p:clrMapOvr>
    <a:masterClrMapping/>
  </p:clrMapOvr>
</p:sld>
</file>

<file path=ppt/tags/tag1.xml><?xml version="1.0" encoding="utf-8"?>
<p:tagLst xmlns:p="http://schemas.openxmlformats.org/presentationml/2006/main">
  <p:tag name="TABLE_ENDDRAG_ORIGIN_RECT" val="557*391"/>
  <p:tag name="TABLE_ENDDRAG_RECT" val="26*114*557*391"/>
</p:tagLst>
</file>

<file path=ppt/tags/tag2.xml><?xml version="1.0" encoding="utf-8"?>
<p:tagLst xmlns:p="http://schemas.openxmlformats.org/presentationml/2006/main">
  <p:tag name="TABLE_ENDDRAG_ORIGIN_RECT" val="482*349"/>
  <p:tag name="TABLE_ENDDRAG_RECT" val="56*126*482*349"/>
</p:tagLst>
</file>

<file path=ppt/theme/theme1.xml><?xml version="1.0" encoding="utf-8"?>
<a:theme xmlns:a="http://schemas.openxmlformats.org/drawingml/2006/main" name="基础">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Basis">
      <a:majorFont>
        <a:latin typeface="Corbel"/>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办公室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学生行为教师行为</Template>
  <TotalTime>0</TotalTime>
  <Words>11434</Words>
  <Application>WPS 演示</Application>
  <PresentationFormat>宽屏</PresentationFormat>
  <Paragraphs>421</Paragraphs>
  <Slides>58</Slides>
  <Notes>17</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58</vt:i4>
      </vt:variant>
    </vt:vector>
  </HeadingPairs>
  <TitlesOfParts>
    <vt:vector size="67" baseType="lpstr">
      <vt:lpstr>Arial</vt:lpstr>
      <vt:lpstr>宋体</vt:lpstr>
      <vt:lpstr>Wingdings</vt:lpstr>
      <vt:lpstr>Microsoft YaHei UI</vt:lpstr>
      <vt:lpstr>Corbel</vt:lpstr>
      <vt:lpstr>Tahoma</vt:lpstr>
      <vt:lpstr>微软雅黑</vt:lpstr>
      <vt:lpstr>Arial Unicode MS</vt:lpstr>
      <vt:lpstr>基础</vt:lpstr>
      <vt:lpstr>41. 听说教学法</vt:lpstr>
      <vt:lpstr>目录</vt:lpstr>
      <vt:lpstr>41.1 故事缘起</vt:lpstr>
      <vt:lpstr>PowerPoint 演示文稿</vt:lpstr>
      <vt:lpstr>41.2 故事引发的思考 </vt:lpstr>
      <vt:lpstr>41.3 听说法是如何产生的？</vt:lpstr>
      <vt:lpstr>41.3 火星文的内涵及特点</vt:lpstr>
      <vt:lpstr>41.4 听说法的理论依据是什么？</vt:lpstr>
      <vt:lpstr>41.4 国内有关汉语火星文的研究现状</vt:lpstr>
      <vt:lpstr>41.4 国内有关汉语火星文的研究现状</vt:lpstr>
      <vt:lpstr>41.6 为什么学生会认为听说教学无趣？</vt:lpstr>
      <vt:lpstr>41.4 国内有关汉语火星文的研究现状</vt:lpstr>
      <vt:lpstr>41.8 结语</vt:lpstr>
      <vt:lpstr>感谢观看！</vt:lpstr>
      <vt:lpstr>41. 听说教学法</vt:lpstr>
      <vt:lpstr>目录</vt:lpstr>
      <vt:lpstr>41.1 故事缘起</vt:lpstr>
      <vt:lpstr>41.2 故事引发的思考 </vt:lpstr>
      <vt:lpstr>41.3 听说法是如何产生的？</vt:lpstr>
      <vt:lpstr>42.3 认知法究竟是什么？</vt:lpstr>
      <vt:lpstr>41.4 听说法的理论依据是什么？</vt:lpstr>
      <vt:lpstr>42.4 认知法的理论基础和要素有哪些？</vt:lpstr>
      <vt:lpstr>41.5 该教学法在教学上有何特点？</vt:lpstr>
      <vt:lpstr>41.5 该教学法在教学上有何特点？</vt:lpstr>
      <vt:lpstr>42.6 认知法有何特点和基本原则？</vt:lpstr>
      <vt:lpstr>41.8 结语</vt:lpstr>
      <vt:lpstr>感谢观看！</vt:lpstr>
      <vt:lpstr>41. 听说教学法</vt:lpstr>
      <vt:lpstr>目录</vt:lpstr>
      <vt:lpstr>42.1 故事缘起</vt:lpstr>
      <vt:lpstr>42.2 故事引发的思考 </vt:lpstr>
      <vt:lpstr>42.3 认知法究竟是什么？</vt:lpstr>
      <vt:lpstr>43.3 什么是任务教学法？其理论基础是什么？</vt:lpstr>
      <vt:lpstr>32.4 国内有关汉语火星文的研究现状</vt:lpstr>
      <vt:lpstr>43.4 任务教学法的任务是什么？ 有什么特征？         其结构如何？  </vt:lpstr>
      <vt:lpstr>43.4 任务教学法的任务是什么？ 有什么特征？         其结构如何？  </vt:lpstr>
      <vt:lpstr>32.4 国内有关汉语火星文的研究现状</vt:lpstr>
      <vt:lpstr>43.5 任务教学法包括哪些步骤？</vt:lpstr>
      <vt:lpstr>43.6 任务教学法有哪些优点？如何实施？</vt:lpstr>
      <vt:lpstr>32.4 国内有关汉语火星文的研究现状</vt:lpstr>
      <vt:lpstr>43.7 任务教学法还有哪些缺点？ 如何改进？</vt:lpstr>
      <vt:lpstr>43.7 任务教学法还有哪些缺点？ 如何改进？</vt:lpstr>
      <vt:lpstr>43.7 任务教学法还有哪些缺点？ 如何改进？</vt:lpstr>
      <vt:lpstr>42. 7 结语</vt:lpstr>
      <vt:lpstr>感谢观看！</vt:lpstr>
      <vt:lpstr>43. 任务教学法</vt:lpstr>
      <vt:lpstr>目录</vt:lpstr>
      <vt:lpstr>43.1 故事缘起</vt:lpstr>
      <vt:lpstr>44.1 故事缘起</vt:lpstr>
      <vt:lpstr>44.1 故事缘起</vt:lpstr>
      <vt:lpstr>43.2 故事引发的思考 </vt:lpstr>
      <vt:lpstr>43.3 什么是任务教学法？其理论基础是什么？</vt:lpstr>
      <vt:lpstr>44.3 浸入式教学法的本质是什么？</vt:lpstr>
      <vt:lpstr>44.4 “浸入式”外语教学与传统的外语课有何          不同？</vt:lpstr>
      <vt:lpstr>44.5 浸入式教学法是如何产生形成的？</vt:lpstr>
      <vt:lpstr>44.6 学生是不是越早“浸入”外语环境越好？</vt:lpstr>
      <vt:lpstr>43. 9 结语</vt:lpstr>
      <vt:lpstr>感谢观看！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32. 什么是火星文？</dc:title>
  <dc:creator>Xie Sutina</dc:creator>
  <cp:lastModifiedBy>婉婉</cp:lastModifiedBy>
  <cp:revision>24</cp:revision>
  <dcterms:created xsi:type="dcterms:W3CDTF">2021-12-20T02:23:00Z</dcterms:created>
  <dcterms:modified xsi:type="dcterms:W3CDTF">2021-12-25T15:57:30Z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2BDDB2E1CF5446BB94956D7448FA9161</vt:lpwstr>
  </property>
  <property fmtid="{D5CDD505-2E9C-101B-9397-08002B2CF9AE}" pid="3" name="KSOProductBuildVer">
    <vt:lpwstr>2052-11.1.0.11035</vt:lpwstr>
  </property>
</Properties>
</file>